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86" r:id="rId2"/>
    <p:sldId id="388" r:id="rId3"/>
    <p:sldId id="288" r:id="rId4"/>
    <p:sldId id="389" r:id="rId5"/>
    <p:sldId id="295" r:id="rId6"/>
    <p:sldId id="390" r:id="rId7"/>
    <p:sldId id="391" r:id="rId8"/>
    <p:sldId id="392" r:id="rId9"/>
    <p:sldId id="393" r:id="rId10"/>
    <p:sldId id="369" r:id="rId11"/>
    <p:sldId id="394" r:id="rId12"/>
    <p:sldId id="395" r:id="rId13"/>
    <p:sldId id="371" r:id="rId14"/>
    <p:sldId id="372" r:id="rId15"/>
    <p:sldId id="396" r:id="rId16"/>
    <p:sldId id="373" r:id="rId17"/>
    <p:sldId id="374" r:id="rId18"/>
    <p:sldId id="381" r:id="rId19"/>
    <p:sldId id="382" r:id="rId20"/>
    <p:sldId id="383" r:id="rId21"/>
    <p:sldId id="399" r:id="rId22"/>
    <p:sldId id="400" r:id="rId23"/>
    <p:sldId id="401" r:id="rId24"/>
    <p:sldId id="402" r:id="rId25"/>
    <p:sldId id="384" r:id="rId26"/>
  </p:sldIdLst>
  <p:sldSz cx="9144000" cy="6858000" type="screen4x3"/>
  <p:notesSz cx="6858000" cy="9945688"/>
  <p:defaultTextStyle>
    <a:defPPr>
      <a:defRPr lang="cs-CZ"/>
    </a:defPPr>
    <a:lvl1pPr algn="l" rtl="0" fontAlgn="base">
      <a:spcBef>
        <a:spcPct val="20000"/>
      </a:spcBef>
      <a:spcAft>
        <a:spcPct val="0"/>
      </a:spcAft>
      <a:buClr>
        <a:schemeClr val="tx1"/>
      </a:buClr>
      <a:buChar char="•"/>
      <a:defRPr sz="3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Char char="•"/>
      <a:defRPr sz="3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Char char="•"/>
      <a:defRPr sz="3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Char char="•"/>
      <a:defRPr sz="3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Char char="•"/>
      <a:defRPr sz="3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BDC387"/>
    <a:srgbClr val="E2F0B6"/>
    <a:srgbClr val="D2E78D"/>
    <a:srgbClr val="660066"/>
    <a:srgbClr val="993300"/>
    <a:srgbClr val="00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66" autoAdjust="0"/>
    <p:restoredTop sz="91297" autoAdjust="0"/>
  </p:normalViewPr>
  <p:slideViewPr>
    <p:cSldViewPr>
      <p:cViewPr varScale="1">
        <p:scale>
          <a:sx n="76" d="100"/>
          <a:sy n="76" d="100"/>
        </p:scale>
        <p:origin x="179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856" y="-102"/>
      </p:cViewPr>
      <p:guideLst>
        <p:guide orient="horz" pos="3132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F841F6-0FA0-4A73-8B0B-C5DC94A633C4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4E6EF8F-C687-42F8-BF9C-82231CB850C8}">
      <dgm:prSet phldrT="[Text]"/>
      <dgm:spPr/>
      <dgm:t>
        <a:bodyPr/>
        <a:lstStyle/>
        <a:p>
          <a:r>
            <a:rPr lang="cs-CZ" dirty="0" err="1"/>
            <a:t>Prihlásenie</a:t>
          </a:r>
          <a:r>
            <a:rPr lang="cs-CZ" dirty="0"/>
            <a:t> na VŠ</a:t>
          </a:r>
        </a:p>
      </dgm:t>
    </dgm:pt>
    <dgm:pt modelId="{5478501D-48EB-4F98-BCD1-597D3BB1B526}" type="parTrans" cxnId="{58951541-8EF8-45AB-A6E1-87C3EEEDA356}">
      <dgm:prSet/>
      <dgm:spPr/>
      <dgm:t>
        <a:bodyPr/>
        <a:lstStyle/>
        <a:p>
          <a:endParaRPr lang="cs-CZ"/>
        </a:p>
      </dgm:t>
    </dgm:pt>
    <dgm:pt modelId="{8DC1E172-016F-44B2-AA86-D6D1253A9F4B}" type="sibTrans" cxnId="{58951541-8EF8-45AB-A6E1-87C3EEEDA356}">
      <dgm:prSet/>
      <dgm:spPr/>
      <dgm:t>
        <a:bodyPr/>
        <a:lstStyle/>
        <a:p>
          <a:endParaRPr lang="cs-CZ"/>
        </a:p>
      </dgm:t>
    </dgm:pt>
    <dgm:pt modelId="{DBCBC1B4-D2F0-4F17-81BC-471CB90F491F}">
      <dgm:prSet phldrT="[Text]"/>
      <dgm:spPr/>
      <dgm:t>
        <a:bodyPr/>
        <a:lstStyle/>
        <a:p>
          <a:r>
            <a:rPr lang="cs-CZ" dirty="0"/>
            <a:t>NUTNÉ</a:t>
          </a:r>
        </a:p>
        <a:p>
          <a:r>
            <a:rPr lang="cs-CZ" dirty="0"/>
            <a:t>Přihláška na VŠ</a:t>
          </a:r>
        </a:p>
      </dgm:t>
    </dgm:pt>
    <dgm:pt modelId="{DCD6AE2B-557C-4F1F-B2D2-6D7B5CDCBE6B}" type="parTrans" cxnId="{D19ABC5B-6C51-45F4-8020-4D67D4A59088}">
      <dgm:prSet/>
      <dgm:spPr/>
      <dgm:t>
        <a:bodyPr/>
        <a:lstStyle/>
        <a:p>
          <a:endParaRPr lang="cs-CZ"/>
        </a:p>
      </dgm:t>
    </dgm:pt>
    <dgm:pt modelId="{777E4F4F-BF36-4D65-9D78-2F9DF5909E9F}" type="sibTrans" cxnId="{D19ABC5B-6C51-45F4-8020-4D67D4A59088}">
      <dgm:prSet/>
      <dgm:spPr/>
      <dgm:t>
        <a:bodyPr/>
        <a:lstStyle/>
        <a:p>
          <a:endParaRPr lang="cs-CZ"/>
        </a:p>
      </dgm:t>
    </dgm:pt>
    <dgm:pt modelId="{D4507E12-85DB-4BEE-A994-979C66EF9596}">
      <dgm:prSet phldrT="[Text]"/>
      <dgm:spPr/>
      <dgm:t>
        <a:bodyPr/>
        <a:lstStyle/>
        <a:p>
          <a:r>
            <a:rPr lang="cs-CZ" dirty="0"/>
            <a:t>Fakulta </a:t>
          </a:r>
          <a:r>
            <a:rPr lang="cs-CZ" dirty="0" err="1"/>
            <a:t>nepozýva</a:t>
          </a:r>
          <a:r>
            <a:rPr lang="cs-CZ" dirty="0"/>
            <a:t> na PS, </a:t>
          </a:r>
          <a:r>
            <a:rPr lang="cs-CZ" dirty="0" err="1"/>
            <a:t>očakává</a:t>
          </a:r>
          <a:r>
            <a:rPr lang="cs-CZ" dirty="0"/>
            <a:t>, že študenti </a:t>
          </a:r>
          <a:r>
            <a:rPr lang="cs-CZ" dirty="0" err="1"/>
            <a:t>absolvujú</a:t>
          </a:r>
          <a:r>
            <a:rPr lang="cs-CZ" dirty="0"/>
            <a:t> NPS</a:t>
          </a:r>
        </a:p>
      </dgm:t>
    </dgm:pt>
    <dgm:pt modelId="{F073BE87-58B8-4444-8BFD-FC6733E65A1A}" type="parTrans" cxnId="{B01EA000-9A39-48AC-87C3-E9EB32D732DF}">
      <dgm:prSet/>
      <dgm:spPr/>
      <dgm:t>
        <a:bodyPr/>
        <a:lstStyle/>
        <a:p>
          <a:endParaRPr lang="cs-CZ"/>
        </a:p>
      </dgm:t>
    </dgm:pt>
    <dgm:pt modelId="{F5B0C381-BDB6-44BC-9F83-ECD6275933EE}" type="sibTrans" cxnId="{B01EA000-9A39-48AC-87C3-E9EB32D732DF}">
      <dgm:prSet/>
      <dgm:spPr/>
      <dgm:t>
        <a:bodyPr/>
        <a:lstStyle/>
        <a:p>
          <a:endParaRPr lang="cs-CZ"/>
        </a:p>
      </dgm:t>
    </dgm:pt>
    <dgm:pt modelId="{10A94BBF-C7BD-4228-990B-B37A35A75B4F}">
      <dgm:prSet phldrT="[Text]"/>
      <dgm:spPr/>
      <dgm:t>
        <a:bodyPr/>
        <a:lstStyle/>
        <a:p>
          <a:r>
            <a:rPr lang="cs-CZ" dirty="0" err="1"/>
            <a:t>Prihlásenie</a:t>
          </a:r>
          <a:r>
            <a:rPr lang="cs-CZ" dirty="0"/>
            <a:t> k NPS</a:t>
          </a:r>
        </a:p>
      </dgm:t>
    </dgm:pt>
    <dgm:pt modelId="{795BD9CD-16E0-454C-A073-1251CED8D49A}" type="parTrans" cxnId="{91E12328-57C4-403C-81F4-42168FB9979F}">
      <dgm:prSet/>
      <dgm:spPr/>
      <dgm:t>
        <a:bodyPr/>
        <a:lstStyle/>
        <a:p>
          <a:endParaRPr lang="cs-CZ"/>
        </a:p>
      </dgm:t>
    </dgm:pt>
    <dgm:pt modelId="{8DFE96FC-AD17-4375-9305-D345FFDFCDEA}" type="sibTrans" cxnId="{91E12328-57C4-403C-81F4-42168FB9979F}">
      <dgm:prSet/>
      <dgm:spPr/>
      <dgm:t>
        <a:bodyPr/>
        <a:lstStyle/>
        <a:p>
          <a:endParaRPr lang="cs-CZ"/>
        </a:p>
      </dgm:t>
    </dgm:pt>
    <dgm:pt modelId="{8A03C144-D5C0-4A58-B321-741D1D9C17A6}">
      <dgm:prSet phldrT="[Text]"/>
      <dgm:spPr/>
      <dgm:t>
        <a:bodyPr/>
        <a:lstStyle/>
        <a:p>
          <a:r>
            <a:rPr lang="cs-CZ" dirty="0"/>
            <a:t>ŠTUDENT: </a:t>
          </a:r>
          <a:r>
            <a:rPr lang="cs-CZ" dirty="0" err="1"/>
            <a:t>Prihlásenie</a:t>
          </a:r>
          <a:r>
            <a:rPr lang="cs-CZ" dirty="0"/>
            <a:t> na </a:t>
          </a:r>
          <a:r>
            <a:rPr lang="cs-CZ" dirty="0" err="1"/>
            <a:t>ww.scio.sk</a:t>
          </a:r>
          <a:r>
            <a:rPr lang="cs-CZ" dirty="0"/>
            <a:t>/</a:t>
          </a:r>
          <a:r>
            <a:rPr lang="cs-CZ" dirty="0" err="1"/>
            <a:t>nps</a:t>
          </a:r>
          <a:endParaRPr lang="cs-CZ" dirty="0"/>
        </a:p>
      </dgm:t>
    </dgm:pt>
    <dgm:pt modelId="{3C1D7D54-7AB0-44D6-8CCE-E98B15EF88F8}" type="parTrans" cxnId="{D810947E-50B8-4BDC-82A2-FE3EE232C3BD}">
      <dgm:prSet/>
      <dgm:spPr/>
      <dgm:t>
        <a:bodyPr/>
        <a:lstStyle/>
        <a:p>
          <a:endParaRPr lang="cs-CZ"/>
        </a:p>
      </dgm:t>
    </dgm:pt>
    <dgm:pt modelId="{A5057CB0-6E88-4A0E-B540-CC5208D3D9F3}" type="sibTrans" cxnId="{D810947E-50B8-4BDC-82A2-FE3EE232C3BD}">
      <dgm:prSet/>
      <dgm:spPr/>
      <dgm:t>
        <a:bodyPr/>
        <a:lstStyle/>
        <a:p>
          <a:endParaRPr lang="cs-CZ"/>
        </a:p>
      </dgm:t>
    </dgm:pt>
    <dgm:pt modelId="{BEFE6E48-A86A-406C-9DB7-882E64000768}">
      <dgm:prSet phldrT="[Text]"/>
      <dgm:spPr/>
      <dgm:t>
        <a:bodyPr/>
        <a:lstStyle/>
        <a:p>
          <a:r>
            <a:rPr lang="cs-CZ" dirty="0"/>
            <a:t>SCIO: Pozvánka na NPS</a:t>
          </a:r>
        </a:p>
      </dgm:t>
    </dgm:pt>
    <dgm:pt modelId="{874FEB55-608F-4E5B-8C7E-5F44CE17766D}" type="parTrans" cxnId="{7F4CB41E-C057-4A59-97F2-98F7DE193D07}">
      <dgm:prSet/>
      <dgm:spPr/>
      <dgm:t>
        <a:bodyPr/>
        <a:lstStyle/>
        <a:p>
          <a:endParaRPr lang="cs-CZ"/>
        </a:p>
      </dgm:t>
    </dgm:pt>
    <dgm:pt modelId="{27EC083C-352A-41E4-9812-0AC356C30210}" type="sibTrans" cxnId="{7F4CB41E-C057-4A59-97F2-98F7DE193D07}">
      <dgm:prSet/>
      <dgm:spPr/>
      <dgm:t>
        <a:bodyPr/>
        <a:lstStyle/>
        <a:p>
          <a:endParaRPr lang="cs-CZ"/>
        </a:p>
      </dgm:t>
    </dgm:pt>
    <dgm:pt modelId="{7A38F97C-41B8-457D-9458-D20A51638547}">
      <dgm:prSet phldrT="[Text]"/>
      <dgm:spPr/>
      <dgm:t>
        <a:bodyPr/>
        <a:lstStyle/>
        <a:p>
          <a:r>
            <a:rPr lang="cs-CZ" dirty="0"/>
            <a:t>ŠTUDENT: </a:t>
          </a:r>
          <a:r>
            <a:rPr lang="cs-CZ" dirty="0" err="1"/>
            <a:t>Absolvovanie</a:t>
          </a:r>
          <a:r>
            <a:rPr lang="cs-CZ" dirty="0"/>
            <a:t> </a:t>
          </a:r>
          <a:r>
            <a:rPr lang="cs-CZ" dirty="0" err="1"/>
            <a:t>testov</a:t>
          </a:r>
          <a:endParaRPr lang="cs-CZ" dirty="0"/>
        </a:p>
      </dgm:t>
    </dgm:pt>
    <dgm:pt modelId="{0CEAECEB-4FA2-443B-95F7-D2180F290946}" type="parTrans" cxnId="{E9C7ACCF-D097-45CD-A296-84FE0CEED645}">
      <dgm:prSet/>
      <dgm:spPr/>
      <dgm:t>
        <a:bodyPr/>
        <a:lstStyle/>
        <a:p>
          <a:endParaRPr lang="cs-CZ"/>
        </a:p>
      </dgm:t>
    </dgm:pt>
    <dgm:pt modelId="{5B4A7C7B-A1FB-4F14-9826-CBB58693B1DB}" type="sibTrans" cxnId="{E9C7ACCF-D097-45CD-A296-84FE0CEED645}">
      <dgm:prSet/>
      <dgm:spPr/>
      <dgm:t>
        <a:bodyPr/>
        <a:lstStyle/>
        <a:p>
          <a:endParaRPr lang="cs-CZ"/>
        </a:p>
      </dgm:t>
    </dgm:pt>
    <dgm:pt modelId="{69EE8715-3A52-4A88-9154-0CC1436D2B20}">
      <dgm:prSet phldrT="[Text]"/>
      <dgm:spPr/>
      <dgm:t>
        <a:bodyPr/>
        <a:lstStyle/>
        <a:p>
          <a:r>
            <a:rPr lang="cs-CZ" dirty="0"/>
            <a:t>SCIO: Zašle výsledky z </a:t>
          </a:r>
          <a:r>
            <a:rPr lang="cs-CZ" dirty="0" err="1"/>
            <a:t>testov</a:t>
          </a:r>
          <a:r>
            <a:rPr lang="cs-CZ" dirty="0"/>
            <a:t>  </a:t>
          </a:r>
          <a:r>
            <a:rPr lang="cs-CZ" dirty="0" err="1"/>
            <a:t>uchádzačovi</a:t>
          </a:r>
          <a:r>
            <a:rPr lang="cs-CZ" dirty="0"/>
            <a:t>, aj </a:t>
          </a:r>
          <a:r>
            <a:rPr lang="cs-CZ" dirty="0" err="1"/>
            <a:t>fakulte</a:t>
          </a:r>
          <a:r>
            <a:rPr lang="cs-CZ" dirty="0"/>
            <a:t>, </a:t>
          </a:r>
          <a:r>
            <a:rPr lang="cs-CZ" dirty="0" err="1"/>
            <a:t>prípadne</a:t>
          </a:r>
          <a:r>
            <a:rPr lang="cs-CZ" dirty="0"/>
            <a:t> ŠTUDENT </a:t>
          </a:r>
          <a:r>
            <a:rPr lang="cs-CZ" dirty="0" err="1"/>
            <a:t>posiela</a:t>
          </a:r>
          <a:r>
            <a:rPr lang="cs-CZ" dirty="0"/>
            <a:t> </a:t>
          </a:r>
          <a:r>
            <a:rPr lang="cs-CZ" dirty="0" err="1"/>
            <a:t>fakulte</a:t>
          </a:r>
          <a:r>
            <a:rPr lang="cs-CZ" dirty="0"/>
            <a:t> certifikát</a:t>
          </a:r>
        </a:p>
      </dgm:t>
    </dgm:pt>
    <dgm:pt modelId="{CB373E5D-AF5B-48B5-AED9-68E2DE2D225B}" type="parTrans" cxnId="{12C0FE3E-EA09-490C-A2C5-32BBAECA6FF4}">
      <dgm:prSet/>
      <dgm:spPr/>
      <dgm:t>
        <a:bodyPr/>
        <a:lstStyle/>
        <a:p>
          <a:endParaRPr lang="cs-CZ"/>
        </a:p>
      </dgm:t>
    </dgm:pt>
    <dgm:pt modelId="{2B65465D-783B-4063-8302-3E7C0C71C577}" type="sibTrans" cxnId="{12C0FE3E-EA09-490C-A2C5-32BBAECA6FF4}">
      <dgm:prSet/>
      <dgm:spPr/>
      <dgm:t>
        <a:bodyPr/>
        <a:lstStyle/>
        <a:p>
          <a:endParaRPr lang="cs-CZ"/>
        </a:p>
      </dgm:t>
    </dgm:pt>
    <dgm:pt modelId="{4DD07D0A-6AD8-4E97-AE2F-05ED12CE967F}">
      <dgm:prSet phldrT="[Text]"/>
      <dgm:spPr/>
      <dgm:t>
        <a:bodyPr/>
        <a:lstStyle/>
        <a:p>
          <a:r>
            <a:rPr lang="cs-CZ" dirty="0"/>
            <a:t>FAKULTA od SCIO dostane výsledky NPS, </a:t>
          </a:r>
          <a:r>
            <a:rPr lang="cs-CZ" dirty="0" err="1"/>
            <a:t>podľa</a:t>
          </a:r>
          <a:r>
            <a:rPr lang="cs-CZ" dirty="0"/>
            <a:t> toho SAMA rozhodne o </a:t>
          </a:r>
          <a:r>
            <a:rPr lang="cs-CZ" dirty="0" err="1"/>
            <a:t>prijatí</a:t>
          </a:r>
          <a:r>
            <a:rPr lang="cs-CZ" dirty="0"/>
            <a:t> či </a:t>
          </a:r>
          <a:r>
            <a:rPr lang="cs-CZ" dirty="0" err="1"/>
            <a:t>neprijatí</a:t>
          </a:r>
          <a:r>
            <a:rPr lang="cs-CZ" dirty="0"/>
            <a:t> </a:t>
          </a:r>
          <a:r>
            <a:rPr lang="cs-CZ" dirty="0" err="1"/>
            <a:t>uchádzača</a:t>
          </a:r>
          <a:endParaRPr lang="cs-CZ" dirty="0"/>
        </a:p>
      </dgm:t>
    </dgm:pt>
    <dgm:pt modelId="{F734880B-93A8-4A1D-A6A6-1538441830B2}" type="parTrans" cxnId="{726CE20D-F5B4-44F6-865F-63E8D0DE79CF}">
      <dgm:prSet/>
      <dgm:spPr/>
      <dgm:t>
        <a:bodyPr/>
        <a:lstStyle/>
        <a:p>
          <a:endParaRPr lang="cs-CZ"/>
        </a:p>
      </dgm:t>
    </dgm:pt>
    <dgm:pt modelId="{0FAC6C1B-1F8F-461A-BB19-D27810D6E592}" type="sibTrans" cxnId="{726CE20D-F5B4-44F6-865F-63E8D0DE79CF}">
      <dgm:prSet/>
      <dgm:spPr/>
      <dgm:t>
        <a:bodyPr/>
        <a:lstStyle/>
        <a:p>
          <a:endParaRPr lang="cs-CZ"/>
        </a:p>
      </dgm:t>
    </dgm:pt>
    <dgm:pt modelId="{F7563503-CC13-47DB-BD0B-09FB23C6A77D}" type="pres">
      <dgm:prSet presAssocID="{12F841F6-0FA0-4A73-8B0B-C5DC94A633C4}" presName="Name0" presStyleCnt="0">
        <dgm:presLayoutVars>
          <dgm:dir/>
          <dgm:animLvl val="lvl"/>
          <dgm:resizeHandles val="exact"/>
        </dgm:presLayoutVars>
      </dgm:prSet>
      <dgm:spPr/>
    </dgm:pt>
    <dgm:pt modelId="{2A2EA29A-F94C-4E10-B3E2-125680CFACF6}" type="pres">
      <dgm:prSet presAssocID="{44E6EF8F-C687-42F8-BF9C-82231CB850C8}" presName="vertFlow" presStyleCnt="0"/>
      <dgm:spPr/>
    </dgm:pt>
    <dgm:pt modelId="{C60D98D0-BEDB-4777-9E83-1E8B0B623A97}" type="pres">
      <dgm:prSet presAssocID="{44E6EF8F-C687-42F8-BF9C-82231CB850C8}" presName="header" presStyleLbl="node1" presStyleIdx="0" presStyleCnt="2" custLinFactNeighborX="-1000" custLinFactNeighborY="30476"/>
      <dgm:spPr/>
    </dgm:pt>
    <dgm:pt modelId="{614105BB-90A0-4A21-960C-1CD62E1533EE}" type="pres">
      <dgm:prSet presAssocID="{DCD6AE2B-557C-4F1F-B2D2-6D7B5CDCBE6B}" presName="parTrans" presStyleLbl="sibTrans2D1" presStyleIdx="0" presStyleCnt="7"/>
      <dgm:spPr/>
    </dgm:pt>
    <dgm:pt modelId="{507B72F7-4858-4EDB-BFA6-BC51551A1864}" type="pres">
      <dgm:prSet presAssocID="{DBCBC1B4-D2F0-4F17-81BC-471CB90F491F}" presName="child" presStyleLbl="alignAccFollowNode1" presStyleIdx="0" presStyleCnt="7">
        <dgm:presLayoutVars>
          <dgm:chMax val="0"/>
          <dgm:bulletEnabled val="1"/>
        </dgm:presLayoutVars>
      </dgm:prSet>
      <dgm:spPr/>
    </dgm:pt>
    <dgm:pt modelId="{8A89C9B8-2D6E-49EC-8650-87030F0EA55E}" type="pres">
      <dgm:prSet presAssocID="{777E4F4F-BF36-4D65-9D78-2F9DF5909E9F}" presName="sibTrans" presStyleLbl="sibTrans2D1" presStyleIdx="1" presStyleCnt="7"/>
      <dgm:spPr/>
    </dgm:pt>
    <dgm:pt modelId="{EA0CE72B-6EA8-4043-BEF2-36D0DB69A2CA}" type="pres">
      <dgm:prSet presAssocID="{D4507E12-85DB-4BEE-A994-979C66EF9596}" presName="child" presStyleLbl="alignAccFollowNode1" presStyleIdx="1" presStyleCnt="7">
        <dgm:presLayoutVars>
          <dgm:chMax val="0"/>
          <dgm:bulletEnabled val="1"/>
        </dgm:presLayoutVars>
      </dgm:prSet>
      <dgm:spPr/>
    </dgm:pt>
    <dgm:pt modelId="{B3C9C4CF-E679-4E8E-911E-758ADF8562CF}" type="pres">
      <dgm:prSet presAssocID="{F5B0C381-BDB6-44BC-9F83-ECD6275933EE}" presName="sibTrans" presStyleLbl="sibTrans2D1" presStyleIdx="2" presStyleCnt="7"/>
      <dgm:spPr/>
    </dgm:pt>
    <dgm:pt modelId="{586D2029-A5FF-4E38-8BBB-1FD3DC235B6F}" type="pres">
      <dgm:prSet presAssocID="{4DD07D0A-6AD8-4E97-AE2F-05ED12CE967F}" presName="child" presStyleLbl="alignAccFollowNode1" presStyleIdx="2" presStyleCnt="7" custLinFactY="176636" custLinFactNeighborX="818" custLinFactNeighborY="200000">
        <dgm:presLayoutVars>
          <dgm:chMax val="0"/>
          <dgm:bulletEnabled val="1"/>
        </dgm:presLayoutVars>
      </dgm:prSet>
      <dgm:spPr/>
    </dgm:pt>
    <dgm:pt modelId="{D7FDE253-A3B2-4F93-847B-EC8670698662}" type="pres">
      <dgm:prSet presAssocID="{44E6EF8F-C687-42F8-BF9C-82231CB850C8}" presName="hSp" presStyleCnt="0"/>
      <dgm:spPr/>
    </dgm:pt>
    <dgm:pt modelId="{8294E139-F32A-4C04-8AF9-69FF8411EF89}" type="pres">
      <dgm:prSet presAssocID="{10A94BBF-C7BD-4228-990B-B37A35A75B4F}" presName="vertFlow" presStyleCnt="0"/>
      <dgm:spPr/>
    </dgm:pt>
    <dgm:pt modelId="{1D58C159-7C9F-432B-AC39-1FFE524B8E72}" type="pres">
      <dgm:prSet presAssocID="{10A94BBF-C7BD-4228-990B-B37A35A75B4F}" presName="header" presStyleLbl="node1" presStyleIdx="1" presStyleCnt="2"/>
      <dgm:spPr/>
    </dgm:pt>
    <dgm:pt modelId="{500767C3-CE32-4849-B33A-289002A522AA}" type="pres">
      <dgm:prSet presAssocID="{3C1D7D54-7AB0-44D6-8CCE-E98B15EF88F8}" presName="parTrans" presStyleLbl="sibTrans2D1" presStyleIdx="3" presStyleCnt="7"/>
      <dgm:spPr/>
    </dgm:pt>
    <dgm:pt modelId="{1519D964-7F40-4E02-BAA2-2A2CFDCEC3A1}" type="pres">
      <dgm:prSet presAssocID="{8A03C144-D5C0-4A58-B321-741D1D9C17A6}" presName="child" presStyleLbl="alignAccFollowNode1" presStyleIdx="3" presStyleCnt="7">
        <dgm:presLayoutVars>
          <dgm:chMax val="0"/>
          <dgm:bulletEnabled val="1"/>
        </dgm:presLayoutVars>
      </dgm:prSet>
      <dgm:spPr/>
    </dgm:pt>
    <dgm:pt modelId="{22A24312-BB44-496F-BD22-2957DD95BB3E}" type="pres">
      <dgm:prSet presAssocID="{A5057CB0-6E88-4A0E-B540-CC5208D3D9F3}" presName="sibTrans" presStyleLbl="sibTrans2D1" presStyleIdx="4" presStyleCnt="7"/>
      <dgm:spPr/>
    </dgm:pt>
    <dgm:pt modelId="{1B712DD1-B652-4784-AD34-8E44EDBB9DE9}" type="pres">
      <dgm:prSet presAssocID="{BEFE6E48-A86A-406C-9DB7-882E64000768}" presName="child" presStyleLbl="alignAccFollowNode1" presStyleIdx="4" presStyleCnt="7">
        <dgm:presLayoutVars>
          <dgm:chMax val="0"/>
          <dgm:bulletEnabled val="1"/>
        </dgm:presLayoutVars>
      </dgm:prSet>
      <dgm:spPr/>
    </dgm:pt>
    <dgm:pt modelId="{FEFFF5A1-7E7B-4BAF-9BA1-C2CEC86143FD}" type="pres">
      <dgm:prSet presAssocID="{27EC083C-352A-41E4-9812-0AC356C30210}" presName="sibTrans" presStyleLbl="sibTrans2D1" presStyleIdx="5" presStyleCnt="7"/>
      <dgm:spPr/>
    </dgm:pt>
    <dgm:pt modelId="{7B0930CF-98C8-469D-BC53-E5C94E9299FC}" type="pres">
      <dgm:prSet presAssocID="{7A38F97C-41B8-457D-9458-D20A51638547}" presName="child" presStyleLbl="alignAccFollowNode1" presStyleIdx="5" presStyleCnt="7">
        <dgm:presLayoutVars>
          <dgm:chMax val="0"/>
          <dgm:bulletEnabled val="1"/>
        </dgm:presLayoutVars>
      </dgm:prSet>
      <dgm:spPr/>
    </dgm:pt>
    <dgm:pt modelId="{6A6A0109-0319-4BD4-B78F-148172FAD190}" type="pres">
      <dgm:prSet presAssocID="{5B4A7C7B-A1FB-4F14-9826-CBB58693B1DB}" presName="sibTrans" presStyleLbl="sibTrans2D1" presStyleIdx="6" presStyleCnt="7"/>
      <dgm:spPr/>
    </dgm:pt>
    <dgm:pt modelId="{682C26AE-7A30-4BE4-B8E0-E7B3BC56459F}" type="pres">
      <dgm:prSet presAssocID="{69EE8715-3A52-4A88-9154-0CC1436D2B20}" presName="child" presStyleLbl="alignAccFollowNode1" presStyleIdx="6" presStyleCnt="7">
        <dgm:presLayoutVars>
          <dgm:chMax val="0"/>
          <dgm:bulletEnabled val="1"/>
        </dgm:presLayoutVars>
      </dgm:prSet>
      <dgm:spPr/>
    </dgm:pt>
  </dgm:ptLst>
  <dgm:cxnLst>
    <dgm:cxn modelId="{B01EA000-9A39-48AC-87C3-E9EB32D732DF}" srcId="{44E6EF8F-C687-42F8-BF9C-82231CB850C8}" destId="{D4507E12-85DB-4BEE-A994-979C66EF9596}" srcOrd="1" destOrd="0" parTransId="{F073BE87-58B8-4444-8BFD-FC6733E65A1A}" sibTransId="{F5B0C381-BDB6-44BC-9F83-ECD6275933EE}"/>
    <dgm:cxn modelId="{726CE20D-F5B4-44F6-865F-63E8D0DE79CF}" srcId="{44E6EF8F-C687-42F8-BF9C-82231CB850C8}" destId="{4DD07D0A-6AD8-4E97-AE2F-05ED12CE967F}" srcOrd="2" destOrd="0" parTransId="{F734880B-93A8-4A1D-A6A6-1538441830B2}" sibTransId="{0FAC6C1B-1F8F-461A-BB19-D27810D6E592}"/>
    <dgm:cxn modelId="{5ACF821C-C010-4EA8-95A4-A5D9EE6A6CCD}" type="presOf" srcId="{10A94BBF-C7BD-4228-990B-B37A35A75B4F}" destId="{1D58C159-7C9F-432B-AC39-1FFE524B8E72}" srcOrd="0" destOrd="0" presId="urn:microsoft.com/office/officeart/2005/8/layout/lProcess1"/>
    <dgm:cxn modelId="{7F4CB41E-C057-4A59-97F2-98F7DE193D07}" srcId="{10A94BBF-C7BD-4228-990B-B37A35A75B4F}" destId="{BEFE6E48-A86A-406C-9DB7-882E64000768}" srcOrd="1" destOrd="0" parTransId="{874FEB55-608F-4E5B-8C7E-5F44CE17766D}" sibTransId="{27EC083C-352A-41E4-9812-0AC356C30210}"/>
    <dgm:cxn modelId="{91E12328-57C4-403C-81F4-42168FB9979F}" srcId="{12F841F6-0FA0-4A73-8B0B-C5DC94A633C4}" destId="{10A94BBF-C7BD-4228-990B-B37A35A75B4F}" srcOrd="1" destOrd="0" parTransId="{795BD9CD-16E0-454C-A073-1251CED8D49A}" sibTransId="{8DFE96FC-AD17-4375-9305-D345FFDFCDEA}"/>
    <dgm:cxn modelId="{12C0FE3E-EA09-490C-A2C5-32BBAECA6FF4}" srcId="{10A94BBF-C7BD-4228-990B-B37A35A75B4F}" destId="{69EE8715-3A52-4A88-9154-0CC1436D2B20}" srcOrd="3" destOrd="0" parTransId="{CB373E5D-AF5B-48B5-AED9-68E2DE2D225B}" sibTransId="{2B65465D-783B-4063-8302-3E7C0C71C577}"/>
    <dgm:cxn modelId="{D19ABC5B-6C51-45F4-8020-4D67D4A59088}" srcId="{44E6EF8F-C687-42F8-BF9C-82231CB850C8}" destId="{DBCBC1B4-D2F0-4F17-81BC-471CB90F491F}" srcOrd="0" destOrd="0" parTransId="{DCD6AE2B-557C-4F1F-B2D2-6D7B5CDCBE6B}" sibTransId="{777E4F4F-BF36-4D65-9D78-2F9DF5909E9F}"/>
    <dgm:cxn modelId="{AEA68E5F-DCF6-4515-A1D3-A414CDFC58F4}" type="presOf" srcId="{A5057CB0-6E88-4A0E-B540-CC5208D3D9F3}" destId="{22A24312-BB44-496F-BD22-2957DD95BB3E}" srcOrd="0" destOrd="0" presId="urn:microsoft.com/office/officeart/2005/8/layout/lProcess1"/>
    <dgm:cxn modelId="{58951541-8EF8-45AB-A6E1-87C3EEEDA356}" srcId="{12F841F6-0FA0-4A73-8B0B-C5DC94A633C4}" destId="{44E6EF8F-C687-42F8-BF9C-82231CB850C8}" srcOrd="0" destOrd="0" parTransId="{5478501D-48EB-4F98-BCD1-597D3BB1B526}" sibTransId="{8DC1E172-016F-44B2-AA86-D6D1253A9F4B}"/>
    <dgm:cxn modelId="{68754941-11E1-4748-8891-A1EF93F10E4C}" type="presOf" srcId="{4DD07D0A-6AD8-4E97-AE2F-05ED12CE967F}" destId="{586D2029-A5FF-4E38-8BBB-1FD3DC235B6F}" srcOrd="0" destOrd="0" presId="urn:microsoft.com/office/officeart/2005/8/layout/lProcess1"/>
    <dgm:cxn modelId="{33645F4F-B7DF-44AF-A2EC-A79E72C6C53F}" type="presOf" srcId="{27EC083C-352A-41E4-9812-0AC356C30210}" destId="{FEFFF5A1-7E7B-4BAF-9BA1-C2CEC86143FD}" srcOrd="0" destOrd="0" presId="urn:microsoft.com/office/officeart/2005/8/layout/lProcess1"/>
    <dgm:cxn modelId="{98D4F659-A073-4A92-B4A3-DC0D222B3A8B}" type="presOf" srcId="{12F841F6-0FA0-4A73-8B0B-C5DC94A633C4}" destId="{F7563503-CC13-47DB-BD0B-09FB23C6A77D}" srcOrd="0" destOrd="0" presId="urn:microsoft.com/office/officeart/2005/8/layout/lProcess1"/>
    <dgm:cxn modelId="{D810947E-50B8-4BDC-82A2-FE3EE232C3BD}" srcId="{10A94BBF-C7BD-4228-990B-B37A35A75B4F}" destId="{8A03C144-D5C0-4A58-B321-741D1D9C17A6}" srcOrd="0" destOrd="0" parTransId="{3C1D7D54-7AB0-44D6-8CCE-E98B15EF88F8}" sibTransId="{A5057CB0-6E88-4A0E-B540-CC5208D3D9F3}"/>
    <dgm:cxn modelId="{AC1B639D-6C20-4E2F-A858-826AA76B4CF8}" type="presOf" srcId="{777E4F4F-BF36-4D65-9D78-2F9DF5909E9F}" destId="{8A89C9B8-2D6E-49EC-8650-87030F0EA55E}" srcOrd="0" destOrd="0" presId="urn:microsoft.com/office/officeart/2005/8/layout/lProcess1"/>
    <dgm:cxn modelId="{741951A3-7875-4CD7-B9D8-B393B930EF3F}" type="presOf" srcId="{8A03C144-D5C0-4A58-B321-741D1D9C17A6}" destId="{1519D964-7F40-4E02-BAA2-2A2CFDCEC3A1}" srcOrd="0" destOrd="0" presId="urn:microsoft.com/office/officeart/2005/8/layout/lProcess1"/>
    <dgm:cxn modelId="{B67179A6-7A48-43BA-B1CE-F8B938AE2752}" type="presOf" srcId="{44E6EF8F-C687-42F8-BF9C-82231CB850C8}" destId="{C60D98D0-BEDB-4777-9E83-1E8B0B623A97}" srcOrd="0" destOrd="0" presId="urn:microsoft.com/office/officeart/2005/8/layout/lProcess1"/>
    <dgm:cxn modelId="{F8A9EEB3-465D-47EC-8C1B-2C27F5D211F4}" type="presOf" srcId="{F5B0C381-BDB6-44BC-9F83-ECD6275933EE}" destId="{B3C9C4CF-E679-4E8E-911E-758ADF8562CF}" srcOrd="0" destOrd="0" presId="urn:microsoft.com/office/officeart/2005/8/layout/lProcess1"/>
    <dgm:cxn modelId="{020799BF-79E4-48D3-B412-B577A0F150E4}" type="presOf" srcId="{BEFE6E48-A86A-406C-9DB7-882E64000768}" destId="{1B712DD1-B652-4784-AD34-8E44EDBB9DE9}" srcOrd="0" destOrd="0" presId="urn:microsoft.com/office/officeart/2005/8/layout/lProcess1"/>
    <dgm:cxn modelId="{4E890BC8-29A4-4FB1-A083-AF02B7314975}" type="presOf" srcId="{69EE8715-3A52-4A88-9154-0CC1436D2B20}" destId="{682C26AE-7A30-4BE4-B8E0-E7B3BC56459F}" srcOrd="0" destOrd="0" presId="urn:microsoft.com/office/officeart/2005/8/layout/lProcess1"/>
    <dgm:cxn modelId="{8CA655C8-4FD4-4F84-91BA-7EFD41F7996A}" type="presOf" srcId="{D4507E12-85DB-4BEE-A994-979C66EF9596}" destId="{EA0CE72B-6EA8-4043-BEF2-36D0DB69A2CA}" srcOrd="0" destOrd="0" presId="urn:microsoft.com/office/officeart/2005/8/layout/lProcess1"/>
    <dgm:cxn modelId="{E9C7ACCF-D097-45CD-A296-84FE0CEED645}" srcId="{10A94BBF-C7BD-4228-990B-B37A35A75B4F}" destId="{7A38F97C-41B8-457D-9458-D20A51638547}" srcOrd="2" destOrd="0" parTransId="{0CEAECEB-4FA2-443B-95F7-D2180F290946}" sibTransId="{5B4A7C7B-A1FB-4F14-9826-CBB58693B1DB}"/>
    <dgm:cxn modelId="{B98013D9-7148-435A-822A-BC6C3982B6F2}" type="presOf" srcId="{DBCBC1B4-D2F0-4F17-81BC-471CB90F491F}" destId="{507B72F7-4858-4EDB-BFA6-BC51551A1864}" srcOrd="0" destOrd="0" presId="urn:microsoft.com/office/officeart/2005/8/layout/lProcess1"/>
    <dgm:cxn modelId="{426B3FEA-70E8-45A8-B1BF-354680ACFE82}" type="presOf" srcId="{7A38F97C-41B8-457D-9458-D20A51638547}" destId="{7B0930CF-98C8-469D-BC53-E5C94E9299FC}" srcOrd="0" destOrd="0" presId="urn:microsoft.com/office/officeart/2005/8/layout/lProcess1"/>
    <dgm:cxn modelId="{35733BF5-0646-4605-939B-D84281B8D718}" type="presOf" srcId="{DCD6AE2B-557C-4F1F-B2D2-6D7B5CDCBE6B}" destId="{614105BB-90A0-4A21-960C-1CD62E1533EE}" srcOrd="0" destOrd="0" presId="urn:microsoft.com/office/officeart/2005/8/layout/lProcess1"/>
    <dgm:cxn modelId="{6AC105FB-78B0-4256-932A-279F5465EC18}" type="presOf" srcId="{3C1D7D54-7AB0-44D6-8CCE-E98B15EF88F8}" destId="{500767C3-CE32-4849-B33A-289002A522AA}" srcOrd="0" destOrd="0" presId="urn:microsoft.com/office/officeart/2005/8/layout/lProcess1"/>
    <dgm:cxn modelId="{604F56FD-0BFD-466D-B988-66626C396707}" type="presOf" srcId="{5B4A7C7B-A1FB-4F14-9826-CBB58693B1DB}" destId="{6A6A0109-0319-4BD4-B78F-148172FAD190}" srcOrd="0" destOrd="0" presId="urn:microsoft.com/office/officeart/2005/8/layout/lProcess1"/>
    <dgm:cxn modelId="{C163726B-2782-4F08-9D28-D045E4C2B825}" type="presParOf" srcId="{F7563503-CC13-47DB-BD0B-09FB23C6A77D}" destId="{2A2EA29A-F94C-4E10-B3E2-125680CFACF6}" srcOrd="0" destOrd="0" presId="urn:microsoft.com/office/officeart/2005/8/layout/lProcess1"/>
    <dgm:cxn modelId="{0D8D396A-748A-4C23-9FE5-11444AFDEF9B}" type="presParOf" srcId="{2A2EA29A-F94C-4E10-B3E2-125680CFACF6}" destId="{C60D98D0-BEDB-4777-9E83-1E8B0B623A97}" srcOrd="0" destOrd="0" presId="urn:microsoft.com/office/officeart/2005/8/layout/lProcess1"/>
    <dgm:cxn modelId="{D7AE1358-F158-4567-8E7B-5F767F875613}" type="presParOf" srcId="{2A2EA29A-F94C-4E10-B3E2-125680CFACF6}" destId="{614105BB-90A0-4A21-960C-1CD62E1533EE}" srcOrd="1" destOrd="0" presId="urn:microsoft.com/office/officeart/2005/8/layout/lProcess1"/>
    <dgm:cxn modelId="{8355567F-0C8D-4FF7-AAA4-6191172B2E65}" type="presParOf" srcId="{2A2EA29A-F94C-4E10-B3E2-125680CFACF6}" destId="{507B72F7-4858-4EDB-BFA6-BC51551A1864}" srcOrd="2" destOrd="0" presId="urn:microsoft.com/office/officeart/2005/8/layout/lProcess1"/>
    <dgm:cxn modelId="{FF97E6A4-8ABE-49DA-9FAB-33D390DC5040}" type="presParOf" srcId="{2A2EA29A-F94C-4E10-B3E2-125680CFACF6}" destId="{8A89C9B8-2D6E-49EC-8650-87030F0EA55E}" srcOrd="3" destOrd="0" presId="urn:microsoft.com/office/officeart/2005/8/layout/lProcess1"/>
    <dgm:cxn modelId="{E917C90E-BFEF-4066-BF69-1C45E3AD2AF9}" type="presParOf" srcId="{2A2EA29A-F94C-4E10-B3E2-125680CFACF6}" destId="{EA0CE72B-6EA8-4043-BEF2-36D0DB69A2CA}" srcOrd="4" destOrd="0" presId="urn:microsoft.com/office/officeart/2005/8/layout/lProcess1"/>
    <dgm:cxn modelId="{282B8555-4081-444E-919F-79534356773C}" type="presParOf" srcId="{2A2EA29A-F94C-4E10-B3E2-125680CFACF6}" destId="{B3C9C4CF-E679-4E8E-911E-758ADF8562CF}" srcOrd="5" destOrd="0" presId="urn:microsoft.com/office/officeart/2005/8/layout/lProcess1"/>
    <dgm:cxn modelId="{8DD5A018-27BE-4DAB-AA24-8175E031A499}" type="presParOf" srcId="{2A2EA29A-F94C-4E10-B3E2-125680CFACF6}" destId="{586D2029-A5FF-4E38-8BBB-1FD3DC235B6F}" srcOrd="6" destOrd="0" presId="urn:microsoft.com/office/officeart/2005/8/layout/lProcess1"/>
    <dgm:cxn modelId="{64D39082-EE97-439C-A8CA-81F875EE83CB}" type="presParOf" srcId="{F7563503-CC13-47DB-BD0B-09FB23C6A77D}" destId="{D7FDE253-A3B2-4F93-847B-EC8670698662}" srcOrd="1" destOrd="0" presId="urn:microsoft.com/office/officeart/2005/8/layout/lProcess1"/>
    <dgm:cxn modelId="{63CF2A36-C901-4F52-9306-31212603219D}" type="presParOf" srcId="{F7563503-CC13-47DB-BD0B-09FB23C6A77D}" destId="{8294E139-F32A-4C04-8AF9-69FF8411EF89}" srcOrd="2" destOrd="0" presId="urn:microsoft.com/office/officeart/2005/8/layout/lProcess1"/>
    <dgm:cxn modelId="{BA834A6C-0811-4469-9B5A-17C384D43D23}" type="presParOf" srcId="{8294E139-F32A-4C04-8AF9-69FF8411EF89}" destId="{1D58C159-7C9F-432B-AC39-1FFE524B8E72}" srcOrd="0" destOrd="0" presId="urn:microsoft.com/office/officeart/2005/8/layout/lProcess1"/>
    <dgm:cxn modelId="{873AAFE9-BABF-42DC-B552-9AEE361FCFB4}" type="presParOf" srcId="{8294E139-F32A-4C04-8AF9-69FF8411EF89}" destId="{500767C3-CE32-4849-B33A-289002A522AA}" srcOrd="1" destOrd="0" presId="urn:microsoft.com/office/officeart/2005/8/layout/lProcess1"/>
    <dgm:cxn modelId="{041937F2-C425-4B21-8386-0C6F51AC54FF}" type="presParOf" srcId="{8294E139-F32A-4C04-8AF9-69FF8411EF89}" destId="{1519D964-7F40-4E02-BAA2-2A2CFDCEC3A1}" srcOrd="2" destOrd="0" presId="urn:microsoft.com/office/officeart/2005/8/layout/lProcess1"/>
    <dgm:cxn modelId="{545EE366-9B54-4CEC-9A32-A4F3A515A78D}" type="presParOf" srcId="{8294E139-F32A-4C04-8AF9-69FF8411EF89}" destId="{22A24312-BB44-496F-BD22-2957DD95BB3E}" srcOrd="3" destOrd="0" presId="urn:microsoft.com/office/officeart/2005/8/layout/lProcess1"/>
    <dgm:cxn modelId="{A6DFA713-26D9-4570-9CB1-69C35E79B042}" type="presParOf" srcId="{8294E139-F32A-4C04-8AF9-69FF8411EF89}" destId="{1B712DD1-B652-4784-AD34-8E44EDBB9DE9}" srcOrd="4" destOrd="0" presId="urn:microsoft.com/office/officeart/2005/8/layout/lProcess1"/>
    <dgm:cxn modelId="{0F450E1E-E70D-4DD6-A293-1800161B6A9D}" type="presParOf" srcId="{8294E139-F32A-4C04-8AF9-69FF8411EF89}" destId="{FEFFF5A1-7E7B-4BAF-9BA1-C2CEC86143FD}" srcOrd="5" destOrd="0" presId="urn:microsoft.com/office/officeart/2005/8/layout/lProcess1"/>
    <dgm:cxn modelId="{754E7684-7C39-4FBF-B6D1-DCA2E802BFFE}" type="presParOf" srcId="{8294E139-F32A-4C04-8AF9-69FF8411EF89}" destId="{7B0930CF-98C8-469D-BC53-E5C94E9299FC}" srcOrd="6" destOrd="0" presId="urn:microsoft.com/office/officeart/2005/8/layout/lProcess1"/>
    <dgm:cxn modelId="{266F760A-294A-48A8-9EC5-37C958F3BAE5}" type="presParOf" srcId="{8294E139-F32A-4C04-8AF9-69FF8411EF89}" destId="{6A6A0109-0319-4BD4-B78F-148172FAD190}" srcOrd="7" destOrd="0" presId="urn:microsoft.com/office/officeart/2005/8/layout/lProcess1"/>
    <dgm:cxn modelId="{A005259A-99D0-4A4C-93DA-03281E5D99B0}" type="presParOf" srcId="{8294E139-F32A-4C04-8AF9-69FF8411EF89}" destId="{682C26AE-7A30-4BE4-B8E0-E7B3BC56459F}" srcOrd="8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0D98D0-BEDB-4777-9E83-1E8B0B623A97}">
      <dsp:nvSpPr>
        <dsp:cNvPr id="0" name=""/>
        <dsp:cNvSpPr/>
      </dsp:nvSpPr>
      <dsp:spPr>
        <a:xfrm>
          <a:off x="1059774" y="75432"/>
          <a:ext cx="2828726" cy="7071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 err="1"/>
            <a:t>Prihlásenie</a:t>
          </a:r>
          <a:r>
            <a:rPr lang="cs-CZ" sz="3200" kern="1200" dirty="0"/>
            <a:t> na VŠ</a:t>
          </a:r>
        </a:p>
      </dsp:txBody>
      <dsp:txXfrm>
        <a:off x="1080487" y="96145"/>
        <a:ext cx="2787300" cy="665755"/>
      </dsp:txXfrm>
    </dsp:sp>
    <dsp:sp modelId="{614105BB-90A0-4A21-960C-1CD62E1533EE}">
      <dsp:nvSpPr>
        <dsp:cNvPr id="0" name=""/>
        <dsp:cNvSpPr/>
      </dsp:nvSpPr>
      <dsp:spPr>
        <a:xfrm rot="5289440">
          <a:off x="2445239" y="806776"/>
          <a:ext cx="86085" cy="1237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7B72F7-4858-4EDB-BFA6-BC51551A1864}">
      <dsp:nvSpPr>
        <dsp:cNvPr id="0" name=""/>
        <dsp:cNvSpPr/>
      </dsp:nvSpPr>
      <dsp:spPr>
        <a:xfrm>
          <a:off x="1088062" y="954695"/>
          <a:ext cx="2828726" cy="70718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NUTNÉ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Přihláška na VŠ</a:t>
          </a:r>
        </a:p>
      </dsp:txBody>
      <dsp:txXfrm>
        <a:off x="1108775" y="975408"/>
        <a:ext cx="2787300" cy="665755"/>
      </dsp:txXfrm>
    </dsp:sp>
    <dsp:sp modelId="{8A89C9B8-2D6E-49EC-8650-87030F0EA55E}">
      <dsp:nvSpPr>
        <dsp:cNvPr id="0" name=""/>
        <dsp:cNvSpPr/>
      </dsp:nvSpPr>
      <dsp:spPr>
        <a:xfrm rot="5400000">
          <a:off x="2440547" y="1723755"/>
          <a:ext cx="123756" cy="1237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0CE72B-6EA8-4043-BEF2-36D0DB69A2CA}">
      <dsp:nvSpPr>
        <dsp:cNvPr id="0" name=""/>
        <dsp:cNvSpPr/>
      </dsp:nvSpPr>
      <dsp:spPr>
        <a:xfrm>
          <a:off x="1088062" y="1909390"/>
          <a:ext cx="2828726" cy="70718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Fakulta </a:t>
          </a:r>
          <a:r>
            <a:rPr lang="cs-CZ" sz="1500" kern="1200" dirty="0" err="1"/>
            <a:t>nepozýva</a:t>
          </a:r>
          <a:r>
            <a:rPr lang="cs-CZ" sz="1500" kern="1200" dirty="0"/>
            <a:t> na PS, </a:t>
          </a:r>
          <a:r>
            <a:rPr lang="cs-CZ" sz="1500" kern="1200" dirty="0" err="1"/>
            <a:t>očakává</a:t>
          </a:r>
          <a:r>
            <a:rPr lang="cs-CZ" sz="1500" kern="1200" dirty="0"/>
            <a:t>, že študenti </a:t>
          </a:r>
          <a:r>
            <a:rPr lang="cs-CZ" sz="1500" kern="1200" dirty="0" err="1"/>
            <a:t>absolvujú</a:t>
          </a:r>
          <a:r>
            <a:rPr lang="cs-CZ" sz="1500" kern="1200" dirty="0"/>
            <a:t> NPS</a:t>
          </a:r>
        </a:p>
      </dsp:txBody>
      <dsp:txXfrm>
        <a:off x="1108775" y="1930103"/>
        <a:ext cx="2787300" cy="665755"/>
      </dsp:txXfrm>
    </dsp:sp>
    <dsp:sp modelId="{B3C9C4CF-E679-4E8E-911E-758ADF8562CF}">
      <dsp:nvSpPr>
        <dsp:cNvPr id="0" name=""/>
        <dsp:cNvSpPr/>
      </dsp:nvSpPr>
      <dsp:spPr>
        <a:xfrm rot="5358342">
          <a:off x="1974724" y="3155798"/>
          <a:ext cx="1078540" cy="1237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6D2029-A5FF-4E38-8BBB-1FD3DC235B6F}">
      <dsp:nvSpPr>
        <dsp:cNvPr id="0" name=""/>
        <dsp:cNvSpPr/>
      </dsp:nvSpPr>
      <dsp:spPr>
        <a:xfrm>
          <a:off x="1111201" y="3818781"/>
          <a:ext cx="2828726" cy="70718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FAKULTA od SCIO dostane výsledky NPS, </a:t>
          </a:r>
          <a:r>
            <a:rPr lang="cs-CZ" sz="1500" kern="1200" dirty="0" err="1"/>
            <a:t>podľa</a:t>
          </a:r>
          <a:r>
            <a:rPr lang="cs-CZ" sz="1500" kern="1200" dirty="0"/>
            <a:t> toho SAMA rozhodne o </a:t>
          </a:r>
          <a:r>
            <a:rPr lang="cs-CZ" sz="1500" kern="1200" dirty="0" err="1"/>
            <a:t>prijatí</a:t>
          </a:r>
          <a:r>
            <a:rPr lang="cs-CZ" sz="1500" kern="1200" dirty="0"/>
            <a:t> či </a:t>
          </a:r>
          <a:r>
            <a:rPr lang="cs-CZ" sz="1500" kern="1200" dirty="0" err="1"/>
            <a:t>neprijatí</a:t>
          </a:r>
          <a:r>
            <a:rPr lang="cs-CZ" sz="1500" kern="1200" dirty="0"/>
            <a:t> </a:t>
          </a:r>
          <a:r>
            <a:rPr lang="cs-CZ" sz="1500" kern="1200" dirty="0" err="1"/>
            <a:t>uchádzača</a:t>
          </a:r>
          <a:endParaRPr lang="cs-CZ" sz="1500" kern="1200" dirty="0"/>
        </a:p>
      </dsp:txBody>
      <dsp:txXfrm>
        <a:off x="1131914" y="3839494"/>
        <a:ext cx="2787300" cy="665755"/>
      </dsp:txXfrm>
    </dsp:sp>
    <dsp:sp modelId="{1D58C159-7C9F-432B-AC39-1FFE524B8E72}">
      <dsp:nvSpPr>
        <dsp:cNvPr id="0" name=""/>
        <dsp:cNvSpPr/>
      </dsp:nvSpPr>
      <dsp:spPr>
        <a:xfrm>
          <a:off x="4312810" y="0"/>
          <a:ext cx="2828726" cy="7071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 err="1"/>
            <a:t>Prihlásenie</a:t>
          </a:r>
          <a:r>
            <a:rPr lang="cs-CZ" sz="3200" kern="1200" dirty="0"/>
            <a:t> k NPS</a:t>
          </a:r>
        </a:p>
      </dsp:txBody>
      <dsp:txXfrm>
        <a:off x="4333523" y="20713"/>
        <a:ext cx="2787300" cy="665755"/>
      </dsp:txXfrm>
    </dsp:sp>
    <dsp:sp modelId="{500767C3-CE32-4849-B33A-289002A522AA}">
      <dsp:nvSpPr>
        <dsp:cNvPr id="0" name=""/>
        <dsp:cNvSpPr/>
      </dsp:nvSpPr>
      <dsp:spPr>
        <a:xfrm rot="5400000">
          <a:off x="5665295" y="769060"/>
          <a:ext cx="123756" cy="1237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19D964-7F40-4E02-BAA2-2A2CFDCEC3A1}">
      <dsp:nvSpPr>
        <dsp:cNvPr id="0" name=""/>
        <dsp:cNvSpPr/>
      </dsp:nvSpPr>
      <dsp:spPr>
        <a:xfrm>
          <a:off x="4312810" y="954695"/>
          <a:ext cx="2828726" cy="70718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ŠTUDENT: </a:t>
          </a:r>
          <a:r>
            <a:rPr lang="cs-CZ" sz="1500" kern="1200" dirty="0" err="1"/>
            <a:t>Prihlásenie</a:t>
          </a:r>
          <a:r>
            <a:rPr lang="cs-CZ" sz="1500" kern="1200" dirty="0"/>
            <a:t> na </a:t>
          </a:r>
          <a:r>
            <a:rPr lang="cs-CZ" sz="1500" kern="1200" dirty="0" err="1"/>
            <a:t>ww.scio.sk</a:t>
          </a:r>
          <a:r>
            <a:rPr lang="cs-CZ" sz="1500" kern="1200" dirty="0"/>
            <a:t>/</a:t>
          </a:r>
          <a:r>
            <a:rPr lang="cs-CZ" sz="1500" kern="1200" dirty="0" err="1"/>
            <a:t>nps</a:t>
          </a:r>
          <a:endParaRPr lang="cs-CZ" sz="1500" kern="1200" dirty="0"/>
        </a:p>
      </dsp:txBody>
      <dsp:txXfrm>
        <a:off x="4333523" y="975408"/>
        <a:ext cx="2787300" cy="665755"/>
      </dsp:txXfrm>
    </dsp:sp>
    <dsp:sp modelId="{22A24312-BB44-496F-BD22-2957DD95BB3E}">
      <dsp:nvSpPr>
        <dsp:cNvPr id="0" name=""/>
        <dsp:cNvSpPr/>
      </dsp:nvSpPr>
      <dsp:spPr>
        <a:xfrm rot="5400000">
          <a:off x="5665295" y="1723755"/>
          <a:ext cx="123756" cy="1237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712DD1-B652-4784-AD34-8E44EDBB9DE9}">
      <dsp:nvSpPr>
        <dsp:cNvPr id="0" name=""/>
        <dsp:cNvSpPr/>
      </dsp:nvSpPr>
      <dsp:spPr>
        <a:xfrm>
          <a:off x="4312810" y="1909390"/>
          <a:ext cx="2828726" cy="70718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SCIO: Pozvánka na NPS</a:t>
          </a:r>
        </a:p>
      </dsp:txBody>
      <dsp:txXfrm>
        <a:off x="4333523" y="1930103"/>
        <a:ext cx="2787300" cy="665755"/>
      </dsp:txXfrm>
    </dsp:sp>
    <dsp:sp modelId="{FEFFF5A1-7E7B-4BAF-9BA1-C2CEC86143FD}">
      <dsp:nvSpPr>
        <dsp:cNvPr id="0" name=""/>
        <dsp:cNvSpPr/>
      </dsp:nvSpPr>
      <dsp:spPr>
        <a:xfrm rot="5400000">
          <a:off x="5665295" y="2678450"/>
          <a:ext cx="123756" cy="1237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0930CF-98C8-469D-BC53-E5C94E9299FC}">
      <dsp:nvSpPr>
        <dsp:cNvPr id="0" name=""/>
        <dsp:cNvSpPr/>
      </dsp:nvSpPr>
      <dsp:spPr>
        <a:xfrm>
          <a:off x="4312810" y="2864085"/>
          <a:ext cx="2828726" cy="70718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ŠTUDENT: </a:t>
          </a:r>
          <a:r>
            <a:rPr lang="cs-CZ" sz="1500" kern="1200" dirty="0" err="1"/>
            <a:t>Absolvovanie</a:t>
          </a:r>
          <a:r>
            <a:rPr lang="cs-CZ" sz="1500" kern="1200" dirty="0"/>
            <a:t> </a:t>
          </a:r>
          <a:r>
            <a:rPr lang="cs-CZ" sz="1500" kern="1200" dirty="0" err="1"/>
            <a:t>testov</a:t>
          </a:r>
          <a:endParaRPr lang="cs-CZ" sz="1500" kern="1200" dirty="0"/>
        </a:p>
      </dsp:txBody>
      <dsp:txXfrm>
        <a:off x="4333523" y="2884798"/>
        <a:ext cx="2787300" cy="665755"/>
      </dsp:txXfrm>
    </dsp:sp>
    <dsp:sp modelId="{6A6A0109-0319-4BD4-B78F-148172FAD190}">
      <dsp:nvSpPr>
        <dsp:cNvPr id="0" name=""/>
        <dsp:cNvSpPr/>
      </dsp:nvSpPr>
      <dsp:spPr>
        <a:xfrm rot="5400000">
          <a:off x="5665295" y="3633146"/>
          <a:ext cx="123756" cy="1237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2C26AE-7A30-4BE4-B8E0-E7B3BC56459F}">
      <dsp:nvSpPr>
        <dsp:cNvPr id="0" name=""/>
        <dsp:cNvSpPr/>
      </dsp:nvSpPr>
      <dsp:spPr>
        <a:xfrm>
          <a:off x="4312810" y="3818781"/>
          <a:ext cx="2828726" cy="70718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SCIO: Zašle výsledky z </a:t>
          </a:r>
          <a:r>
            <a:rPr lang="cs-CZ" sz="1500" kern="1200" dirty="0" err="1"/>
            <a:t>testov</a:t>
          </a:r>
          <a:r>
            <a:rPr lang="cs-CZ" sz="1500" kern="1200" dirty="0"/>
            <a:t>  </a:t>
          </a:r>
          <a:r>
            <a:rPr lang="cs-CZ" sz="1500" kern="1200" dirty="0" err="1"/>
            <a:t>uchádzačovi</a:t>
          </a:r>
          <a:r>
            <a:rPr lang="cs-CZ" sz="1500" kern="1200" dirty="0"/>
            <a:t>, aj </a:t>
          </a:r>
          <a:r>
            <a:rPr lang="cs-CZ" sz="1500" kern="1200" dirty="0" err="1"/>
            <a:t>fakulte</a:t>
          </a:r>
          <a:r>
            <a:rPr lang="cs-CZ" sz="1500" kern="1200" dirty="0"/>
            <a:t>, </a:t>
          </a:r>
          <a:r>
            <a:rPr lang="cs-CZ" sz="1500" kern="1200" dirty="0" err="1"/>
            <a:t>prípadne</a:t>
          </a:r>
          <a:r>
            <a:rPr lang="cs-CZ" sz="1500" kern="1200" dirty="0"/>
            <a:t> ŠTUDENT </a:t>
          </a:r>
          <a:r>
            <a:rPr lang="cs-CZ" sz="1500" kern="1200" dirty="0" err="1"/>
            <a:t>posiela</a:t>
          </a:r>
          <a:r>
            <a:rPr lang="cs-CZ" sz="1500" kern="1200" dirty="0"/>
            <a:t> </a:t>
          </a:r>
          <a:r>
            <a:rPr lang="cs-CZ" sz="1500" kern="1200" dirty="0" err="1"/>
            <a:t>fakulte</a:t>
          </a:r>
          <a:r>
            <a:rPr lang="cs-CZ" sz="1500" kern="1200" dirty="0"/>
            <a:t> certifikát</a:t>
          </a:r>
        </a:p>
      </dsp:txBody>
      <dsp:txXfrm>
        <a:off x="4333523" y="3839494"/>
        <a:ext cx="2787300" cy="6657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547" cy="497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852" y="0"/>
            <a:ext cx="2972547" cy="497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6257"/>
            <a:ext cx="2972547" cy="49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852" y="9446257"/>
            <a:ext cx="2972547" cy="49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651AE861-72FA-4EA0-8895-F926CE02A6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365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547" cy="497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852" y="0"/>
            <a:ext cx="2972547" cy="497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480" y="4723924"/>
            <a:ext cx="5487041" cy="447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257"/>
            <a:ext cx="2972547" cy="49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852" y="9446257"/>
            <a:ext cx="2972547" cy="49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17623FEA-7713-48CA-B866-D2FBA7D87D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1053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2903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623FEA-7713-48CA-B866-D2FBA7D87D1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623FEA-7713-48CA-B866-D2FBA7D87D1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879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623FEA-7713-48CA-B866-D2FBA7D87D1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813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623FEA-7713-48CA-B866-D2FBA7D87D1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748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50" y="2301875"/>
            <a:ext cx="8924925" cy="1990725"/>
          </a:xfrm>
        </p:spPr>
        <p:txBody>
          <a:bodyPr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88A6F-ACD0-4839-B46A-F60690B99D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15888"/>
            <a:ext cx="2057400" cy="60102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019800" cy="60102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FCEE8-320E-46AF-BE4D-8EAF111EFF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00965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3F319-C6A0-4BE5-9CA8-F19A59A58B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00965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95EFA-A2B5-4B89-95C5-04F846F0DD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00965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E6C1F-B0FC-4C65-9C3A-3EA8A8E3FA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7102"/>
            <a:ext cx="8229600" cy="1009650"/>
          </a:xfrm>
        </p:spPr>
        <p:txBody>
          <a:bodyPr/>
          <a:lstStyle>
            <a:lvl1pPr algn="l">
              <a:defRPr b="0">
                <a:latin typeface="Calibri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E5652E3-3CAB-41AB-AE29-89776247E6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803D3-7E37-4A8A-99E4-0D0684CA23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DA3B3-1424-4BE7-9F10-D8E17889B3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5BB6C-EF35-4583-85D5-9E8174D7D7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269B0-1938-4823-942D-B03454FAAA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6C738-A910-4BE5-B01C-A8D96184FB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1CE32-C1F8-449E-AF09-AA2AC1EF09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B4E1B-5D5E-43F6-B6E9-31E9251748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/>
            </a:lvl1pPr>
          </a:lstStyle>
          <a:p>
            <a:pPr>
              <a:defRPr/>
            </a:pPr>
            <a:fld id="{6E5652E3-3CAB-41AB-AE29-89776247E6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5888"/>
            <a:ext cx="82296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9144000" cy="13412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  <p:sldLayoutId id="2147484021" r:id="rId14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ysokeskoly.cz/" TargetMode="External"/><Relationship Id="rId3" Type="http://schemas.openxmlformats.org/officeDocument/2006/relationships/hyperlink" Target="http://www.job.sk/" TargetMode="External"/><Relationship Id="rId7" Type="http://schemas.openxmlformats.org/officeDocument/2006/relationships/hyperlink" Target="http://www.job.cz/" TargetMode="External"/><Relationship Id="rId2" Type="http://schemas.openxmlformats.org/officeDocument/2006/relationships/hyperlink" Target="http://www.vysokeskoly.sk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kampomaturite.cz/" TargetMode="External"/><Relationship Id="rId5" Type="http://schemas.openxmlformats.org/officeDocument/2006/relationships/hyperlink" Target="http://www.portalvs.sk/" TargetMode="External"/><Relationship Id="rId4" Type="http://schemas.openxmlformats.org/officeDocument/2006/relationships/hyperlink" Target="http://www.minedu.sk/" TargetMode="External"/><Relationship Id="rId9" Type="http://schemas.openxmlformats.org/officeDocument/2006/relationships/hyperlink" Target="http://www.najdivs.cz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cio.sk/np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20725"/>
          </a:xfrm>
        </p:spPr>
        <p:txBody>
          <a:bodyPr/>
          <a:lstStyle/>
          <a:p>
            <a:pPr eaLnBrk="1" hangingPunct="1"/>
            <a:r>
              <a:rPr lang="cs-CZ" sz="3600"/>
              <a:t>Zdroje informácií o fakultách</a:t>
            </a:r>
          </a:p>
        </p:txBody>
      </p:sp>
      <p:sp>
        <p:nvSpPr>
          <p:cNvPr id="6147" name="BlokTextu 3"/>
          <p:cNvSpPr txBox="1">
            <a:spLocks noChangeArrowheads="1"/>
          </p:cNvSpPr>
          <p:nvPr/>
        </p:nvSpPr>
        <p:spPr bwMode="auto">
          <a:xfrm>
            <a:off x="1042988" y="1773238"/>
            <a:ext cx="7308850" cy="4622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sk-SK" dirty="0"/>
              <a:t> webové stránky fakúlt, internet:</a:t>
            </a:r>
          </a:p>
          <a:p>
            <a:pPr>
              <a:spcBef>
                <a:spcPct val="0"/>
              </a:spcBef>
              <a:buFontTx/>
              <a:buNone/>
            </a:pPr>
            <a:endParaRPr lang="sk-SK" dirty="0"/>
          </a:p>
          <a:p>
            <a:pPr>
              <a:spcBef>
                <a:spcPct val="0"/>
              </a:spcBef>
              <a:buFontTx/>
              <a:buNone/>
            </a:pPr>
            <a:r>
              <a:rPr lang="sk-SK" dirty="0">
                <a:hlinkClick r:id="rId2"/>
              </a:rPr>
              <a:t>www.vysokeskoly.sk</a:t>
            </a:r>
            <a:r>
              <a:rPr lang="sk-SK" dirty="0"/>
              <a:t>,  </a:t>
            </a:r>
            <a:r>
              <a:rPr lang="sk-SK" dirty="0">
                <a:hlinkClick r:id="rId3"/>
              </a:rPr>
              <a:t>www.job.sk</a:t>
            </a:r>
            <a:r>
              <a:rPr lang="sk-SK" dirty="0"/>
              <a:t>, </a:t>
            </a:r>
            <a:endParaRPr lang="sk-SK" u="sng" dirty="0"/>
          </a:p>
          <a:p>
            <a:pPr>
              <a:spcBef>
                <a:spcPct val="0"/>
              </a:spcBef>
              <a:buFontTx/>
              <a:buNone/>
            </a:pPr>
            <a:r>
              <a:rPr lang="sk-SK" dirty="0">
                <a:hlinkClick r:id="rId4"/>
              </a:rPr>
              <a:t>www.minedu.sk</a:t>
            </a:r>
            <a:r>
              <a:rPr lang="sk-SK" dirty="0"/>
              <a:t>, </a:t>
            </a:r>
            <a:r>
              <a:rPr lang="sk-SK" dirty="0">
                <a:hlinkClick r:id="rId5"/>
              </a:rPr>
              <a:t>www.portalvs.sk</a:t>
            </a:r>
            <a:r>
              <a:rPr lang="sk-SK" dirty="0"/>
              <a:t>,</a:t>
            </a:r>
          </a:p>
          <a:p>
            <a:pPr>
              <a:spcBef>
                <a:spcPct val="0"/>
              </a:spcBef>
              <a:buFontTx/>
              <a:buNone/>
            </a:pPr>
            <a:endParaRPr lang="sk-SK" dirty="0">
              <a:hlinkClick r:id="rId6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k-SK" dirty="0">
                <a:hlinkClick r:id="rId6"/>
              </a:rPr>
              <a:t>www.kampomaturite.cz</a:t>
            </a:r>
            <a:r>
              <a:rPr lang="sk-SK" dirty="0"/>
              <a:t>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dirty="0" err="1">
                <a:hlinkClick r:id="rId7"/>
              </a:rPr>
              <a:t>www.job.cz</a:t>
            </a:r>
            <a:r>
              <a:rPr lang="sk-SK" dirty="0"/>
              <a:t>,      </a:t>
            </a:r>
            <a:r>
              <a:rPr lang="sk-SK" dirty="0" err="1">
                <a:hlinkClick r:id="rId8"/>
              </a:rPr>
              <a:t>www.vysokeskoly.cz</a:t>
            </a:r>
            <a:endParaRPr lang="sk-SK" dirty="0"/>
          </a:p>
          <a:p>
            <a:pPr>
              <a:spcBef>
                <a:spcPct val="0"/>
              </a:spcBef>
              <a:buFontTx/>
              <a:buNone/>
            </a:pPr>
            <a:r>
              <a:rPr lang="sk-SK" dirty="0" err="1">
                <a:hlinkClick r:id="rId9"/>
              </a:rPr>
              <a:t>www.najdivs.cz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7150849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err="1"/>
              <a:t>Výsledok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NPS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sz="2800" dirty="0"/>
              <a:t>Platnosť výsledku</a:t>
            </a:r>
          </a:p>
          <a:p>
            <a:pPr lvl="1" eaLnBrk="1" hangingPunct="1">
              <a:lnSpc>
                <a:spcPct val="80000"/>
              </a:lnSpc>
            </a:pPr>
            <a:r>
              <a:rPr lang="sk-SK" sz="2000" dirty="0"/>
              <a:t>Výsledok z jednej NPS </a:t>
            </a:r>
            <a:r>
              <a:rPr lang="sk-SK" sz="2000" b="1" dirty="0"/>
              <a:t>platí na viacerých fakultách </a:t>
            </a:r>
          </a:p>
          <a:p>
            <a:pPr lvl="1" eaLnBrk="1" hangingPunct="1">
              <a:lnSpc>
                <a:spcPct val="80000"/>
              </a:lnSpc>
            </a:pPr>
            <a:r>
              <a:rPr lang="sk-SK" sz="2000" dirty="0"/>
              <a:t>Ak absolvujete viac termínov NPS, počíta sa len ten najlepší</a:t>
            </a:r>
            <a:r>
              <a:rPr lang="sk-SK" sz="2400" dirty="0"/>
              <a:t> </a:t>
            </a:r>
          </a:p>
          <a:p>
            <a:pPr eaLnBrk="1" hangingPunct="1">
              <a:lnSpc>
                <a:spcPct val="80000"/>
              </a:lnSpc>
            </a:pPr>
            <a:endParaRPr lang="sk-SK" sz="2400" dirty="0"/>
          </a:p>
          <a:p>
            <a:pPr eaLnBrk="1" hangingPunct="1">
              <a:lnSpc>
                <a:spcPct val="80000"/>
              </a:lnSpc>
            </a:pPr>
            <a:r>
              <a:rPr lang="sk-SK" sz="2800" dirty="0" err="1"/>
              <a:t>Percentil</a:t>
            </a:r>
            <a:endParaRPr lang="sk-SK" sz="2800" dirty="0"/>
          </a:p>
          <a:p>
            <a:pPr lvl="1" eaLnBrk="1" hangingPunct="1">
              <a:lnSpc>
                <a:spcPct val="80000"/>
              </a:lnSpc>
            </a:pPr>
            <a:r>
              <a:rPr lang="sk-SK" sz="2000" dirty="0"/>
              <a:t>Výsledok vyjadrený</a:t>
            </a:r>
            <a:r>
              <a:rPr lang="sk-SK" sz="2000" b="1" dirty="0"/>
              <a:t> </a:t>
            </a:r>
            <a:r>
              <a:rPr lang="sk-SK" sz="2000" b="1" dirty="0" err="1"/>
              <a:t>percentilom</a:t>
            </a:r>
            <a:r>
              <a:rPr lang="sk-SK" sz="2000" b="1" dirty="0"/>
              <a:t> </a:t>
            </a:r>
            <a:r>
              <a:rPr lang="sk-SK" sz="2000" dirty="0"/>
              <a:t>= koľko % účastníkov ste predstihli </a:t>
            </a:r>
          </a:p>
          <a:p>
            <a:pPr lvl="1" eaLnBrk="1" hangingPunct="1">
              <a:lnSpc>
                <a:spcPct val="80000"/>
              </a:lnSpc>
            </a:pPr>
            <a:r>
              <a:rPr lang="sk-SK" sz="2000" dirty="0"/>
              <a:t>Harmonizácia všetkých výsledkov, aj z termínov, ktoré ešte neprebehli </a:t>
            </a:r>
          </a:p>
          <a:p>
            <a:pPr lvl="1" eaLnBrk="1" hangingPunct="1">
              <a:lnSpc>
                <a:spcPct val="80000"/>
              </a:lnSpc>
            </a:pPr>
            <a:r>
              <a:rPr lang="sk-SK" sz="2000" dirty="0"/>
              <a:t>Podrobný výpočet nájdete na </a:t>
            </a:r>
            <a:r>
              <a:rPr lang="cs-CZ" sz="2000" b="1" dirty="0">
                <a:solidFill>
                  <a:schemeClr val="accent2"/>
                </a:solidFill>
                <a:latin typeface="Calibri" pitchFamily="34" charset="0"/>
              </a:rPr>
              <a:t>www.</a:t>
            </a:r>
            <a:r>
              <a:rPr lang="cs-CZ" sz="2000" b="1" dirty="0" err="1">
                <a:solidFill>
                  <a:schemeClr val="accent2"/>
                </a:solidFill>
                <a:latin typeface="Calibri" pitchFamily="34" charset="0"/>
              </a:rPr>
              <a:t>scio.sk</a:t>
            </a:r>
            <a:r>
              <a:rPr lang="cs-CZ" sz="2000" b="1" dirty="0">
                <a:solidFill>
                  <a:schemeClr val="accent2"/>
                </a:solidFill>
                <a:latin typeface="Calibri" pitchFamily="34" charset="0"/>
              </a:rPr>
              <a:t>/</a:t>
            </a:r>
            <a:r>
              <a:rPr lang="cs-CZ" sz="2000" b="1" dirty="0" err="1">
                <a:solidFill>
                  <a:schemeClr val="accent2"/>
                </a:solidFill>
                <a:latin typeface="Calibri" pitchFamily="34" charset="0"/>
              </a:rPr>
              <a:t>nps</a:t>
            </a:r>
            <a:endParaRPr lang="sk-SK" sz="2000" u="sng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sk-SK" sz="1800" dirty="0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sk-SK" sz="2800" dirty="0"/>
              <a:t>Aký </a:t>
            </a:r>
            <a:r>
              <a:rPr lang="sk-SK" sz="2800" dirty="0" err="1"/>
              <a:t>percentil</a:t>
            </a:r>
            <a:r>
              <a:rPr lang="sk-SK" sz="2800" dirty="0"/>
              <a:t> stačí na prijatie?</a:t>
            </a:r>
          </a:p>
          <a:p>
            <a:pPr lvl="1" eaLnBrk="1" hangingPunct="1">
              <a:lnSpc>
                <a:spcPct val="80000"/>
              </a:lnSpc>
            </a:pPr>
            <a:r>
              <a:rPr lang="sk-SK" sz="2000" dirty="0"/>
              <a:t>určuje fakulta </a:t>
            </a:r>
          </a:p>
          <a:p>
            <a:pPr lvl="1" eaLnBrk="1" hangingPunct="1">
              <a:lnSpc>
                <a:spcPct val="80000"/>
              </a:lnSpc>
            </a:pPr>
            <a:r>
              <a:rPr lang="sk-SK" sz="2000" dirty="0"/>
              <a:t>Scio zabezpečuje prípravu testov,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sk-SK" sz="2000" dirty="0"/>
              <a:t>	priebeh NPS a vyhodnotenie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7102"/>
            <a:ext cx="8229600" cy="1009650"/>
          </a:xfrm>
        </p:spPr>
        <p:txBody>
          <a:bodyPr/>
          <a:lstStyle/>
          <a:p>
            <a:pPr eaLnBrk="1" hangingPunct="1"/>
            <a:r>
              <a:rPr lang="sk-SK" sz="4400" b="0" dirty="0">
                <a:latin typeface="Arial" panose="020B0604020202020204" pitchFamily="34" charset="0"/>
                <a:cs typeface="Arial" panose="020B0604020202020204" pitchFamily="34" charset="0"/>
              </a:rPr>
              <a:t>Prihlásenie na NPS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80400" cy="5373687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sz="2400" dirty="0"/>
              <a:t>Nezávisle na prihláške na fakultu!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sz="2400" dirty="0"/>
              <a:t>Elektronicky na </a:t>
            </a:r>
            <a:r>
              <a:rPr lang="sk-SK" sz="2400" b="1" dirty="0">
                <a:solidFill>
                  <a:srgbClr val="0076BD"/>
                </a:solidFill>
              </a:rPr>
              <a:t>www.scio.sk/nps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sz="2400" dirty="0"/>
              <a:t>Termíny NPS sú uverejnené na </a:t>
            </a:r>
            <a:r>
              <a:rPr lang="sk-SK" sz="2400" b="1" dirty="0">
                <a:solidFill>
                  <a:srgbClr val="0076BD"/>
                </a:solidFill>
              </a:rPr>
              <a:t>www.scio.sk/nps</a:t>
            </a:r>
            <a:r>
              <a:rPr lang="sk-SK" sz="2400" dirty="0"/>
              <a:t>. (uzávierka prihlášok cca 14 dní pred termínom)</a:t>
            </a:r>
          </a:p>
          <a:p>
            <a:pPr eaLnBrk="1" hangingPunct="1">
              <a:lnSpc>
                <a:spcPct val="90000"/>
              </a:lnSpc>
            </a:pPr>
            <a:endParaRPr lang="cs-CZ" sz="2400" b="1" dirty="0"/>
          </a:p>
          <a:p>
            <a:r>
              <a:rPr lang="cs-CZ" sz="2400" b="1" dirty="0"/>
              <a:t>Základná cena je okolo 21 €</a:t>
            </a:r>
            <a:endParaRPr lang="sk-SK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Niektoré fakulty znižujú poplatok za prijímacie konanie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Možnosti</a:t>
            </a:r>
            <a:r>
              <a:rPr lang="it-IT" sz="2400" dirty="0"/>
              <a:t> </a:t>
            </a:r>
            <a:r>
              <a:rPr lang="sk-SK" sz="2400" dirty="0"/>
              <a:t>pre</a:t>
            </a:r>
            <a:r>
              <a:rPr lang="it-IT" sz="2400" dirty="0"/>
              <a:t> </a:t>
            </a:r>
            <a:r>
              <a:rPr lang="sk-SK" sz="2400" dirty="0"/>
              <a:t>uchádzačov so špeciálnymi </a:t>
            </a:r>
            <a:r>
              <a:rPr lang="it-IT" sz="2400" dirty="0"/>
              <a:t>potrebami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Sociálna zľava (v prípade poberania prídavku v hmotnej núdzi): </a:t>
            </a:r>
            <a:r>
              <a:rPr lang="sk-SK" sz="2400" b="1" dirty="0"/>
              <a:t>skúška zdarma </a:t>
            </a:r>
            <a:r>
              <a:rPr lang="sk-SK" sz="2400" dirty="0"/>
              <a:t>a zľava na prípravné materiály</a:t>
            </a:r>
          </a:p>
          <a:p>
            <a:pPr marL="457200" lvl="1" indent="0" eaLnBrk="1" hangingPunct="1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8351493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340768"/>
            <a:ext cx="8568952" cy="54452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sz="2400" dirty="0"/>
              <a:t>Netestujú sa vedomosti, ale predpoklady k štúdiu</a:t>
            </a:r>
            <a:endParaRPr lang="cs-CZ" sz="2400" dirty="0"/>
          </a:p>
          <a:p>
            <a:pPr eaLnBrk="1" hangingPunct="1">
              <a:lnSpc>
                <a:spcPct val="80000"/>
              </a:lnSpc>
              <a:buNone/>
            </a:pPr>
            <a:endParaRPr lang="cs-CZ" sz="2400" b="1" dirty="0"/>
          </a:p>
          <a:p>
            <a:pPr>
              <a:lnSpc>
                <a:spcPct val="80000"/>
              </a:lnSpc>
            </a:pPr>
            <a:r>
              <a:rPr lang="sk-SK" sz="2400" b="1" dirty="0"/>
              <a:t>Verbálna časť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k-SK" sz="2400" dirty="0"/>
              <a:t>významové rozdiely, interpretácia textu, vzťahy medzi slovami, doplňovanie do viet 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k-SK" sz="2400" dirty="0"/>
              <a:t>zložitejšie práce s textom, schopnosť argumentácie, dedukcie, logickej koherencie a vyvodzovania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k-SK" sz="2400" b="1" dirty="0"/>
              <a:t>35 minút na 33 otázok</a:t>
            </a:r>
          </a:p>
          <a:p>
            <a:pPr>
              <a:lnSpc>
                <a:spcPct val="80000"/>
              </a:lnSpc>
            </a:pPr>
            <a:endParaRPr lang="cs-CZ" sz="2400" b="1" dirty="0"/>
          </a:p>
          <a:p>
            <a:pPr>
              <a:lnSpc>
                <a:spcPct val="80000"/>
              </a:lnSpc>
            </a:pPr>
            <a:r>
              <a:rPr lang="sk-SK" sz="2400" b="1" dirty="0"/>
              <a:t>Analytická časť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k-SK" sz="2400" dirty="0"/>
              <a:t>základné matematické znalosti a postupy, úlohy s percentami, slovné úlohy, úlohy s geometrickými obrazcami, operácie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k-SK" sz="2400" dirty="0"/>
              <a:t>analýza údajov a daných podmienok, logické vyvodzovanie z tabuliek a grafov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k-SK" sz="2400" b="1" dirty="0"/>
              <a:t>50 minút na 33 otázok</a:t>
            </a: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sz="2400" b="1" dirty="0"/>
          </a:p>
        </p:txBody>
      </p:sp>
      <p:sp>
        <p:nvSpPr>
          <p:cNvPr id="13315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300" dirty="0">
                <a:latin typeface="Arial" panose="020B0604020202020204" pitchFamily="34" charset="0"/>
                <a:cs typeface="Arial" panose="020B0604020202020204" pitchFamily="34" charset="0"/>
              </a:rPr>
              <a:t>Všeobecné študijné predpoklady</a:t>
            </a:r>
          </a:p>
        </p:txBody>
      </p:sp>
    </p:spTree>
    <p:extLst>
      <p:ext uri="{BB962C8B-B14F-4D97-AF65-F5344CB8AC3E}">
        <p14:creationId xmlns:p14="http://schemas.microsoft.com/office/powerpoint/2010/main" val="12936352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229600" cy="1009650"/>
          </a:xfrm>
        </p:spPr>
        <p:txBody>
          <a:bodyPr/>
          <a:lstStyle/>
          <a:p>
            <a:pPr eaLnBrk="1" hangingPunct="1"/>
            <a:r>
              <a:rPr lang="cs-CZ" sz="4400" dirty="0" err="1"/>
              <a:t>Ostatné</a:t>
            </a:r>
            <a:r>
              <a:rPr lang="cs-CZ" sz="4400" dirty="0"/>
              <a:t> </a:t>
            </a:r>
            <a:r>
              <a:rPr lang="cs-CZ" sz="4400" dirty="0" err="1"/>
              <a:t>skúšky</a:t>
            </a:r>
            <a:endParaRPr lang="cs-CZ" sz="44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302625" cy="4824413"/>
          </a:xfrm>
        </p:spPr>
        <p:txBody>
          <a:bodyPr/>
          <a:lstStyle/>
          <a:p>
            <a:pPr marL="342900" lvl="1" indent="-34290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b="1" dirty="0"/>
              <a:t>Základy spoločenských vied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1800" dirty="0"/>
              <a:t>látka v rozsahu učiva na gymnáziu, úlohy vychádza z odporúčanej literatúry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1800" dirty="0"/>
              <a:t>filozofia, psychológia, sociológia, politológia, ekonómia, právo, moderné dejiny, EÚ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1800" dirty="0"/>
              <a:t>60 úloh na 60 minút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1800" dirty="0"/>
              <a:t>zoznam literatúry k stiahnutiu na </a:t>
            </a:r>
            <a:r>
              <a:rPr lang="cs-CZ" sz="1800" b="1" dirty="0">
                <a:solidFill>
                  <a:schemeClr val="accent2"/>
                </a:solidFill>
                <a:latin typeface="Calibri" pitchFamily="34" charset="0"/>
              </a:rPr>
              <a:t>www.</a:t>
            </a:r>
            <a:r>
              <a:rPr lang="cs-CZ" sz="1800" b="1" dirty="0" err="1">
                <a:solidFill>
                  <a:schemeClr val="accent2"/>
                </a:solidFill>
                <a:latin typeface="Calibri" pitchFamily="34" charset="0"/>
              </a:rPr>
              <a:t>scio.sk</a:t>
            </a:r>
            <a:r>
              <a:rPr lang="cs-CZ" sz="1800" b="1" dirty="0">
                <a:solidFill>
                  <a:schemeClr val="accent2"/>
                </a:solidFill>
                <a:latin typeface="Calibri" pitchFamily="34" charset="0"/>
              </a:rPr>
              <a:t>/</a:t>
            </a:r>
            <a:r>
              <a:rPr lang="cs-CZ" sz="1800" b="1" dirty="0" err="1">
                <a:solidFill>
                  <a:schemeClr val="accent2"/>
                </a:solidFill>
                <a:latin typeface="Calibri" pitchFamily="34" charset="0"/>
              </a:rPr>
              <a:t>nsz</a:t>
            </a:r>
            <a:endParaRPr lang="sk-SK" sz="1800" b="1" u="sng" dirty="0"/>
          </a:p>
          <a:p>
            <a:pPr eaLnBrk="1" hangingPunct="1">
              <a:lnSpc>
                <a:spcPct val="80000"/>
              </a:lnSpc>
              <a:defRPr/>
            </a:pPr>
            <a:endParaRPr lang="sk-SK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b="1" dirty="0"/>
              <a:t>Matematika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1800" dirty="0"/>
              <a:t>látka v rozsahu učiva na gymnáziu (bez diferenciálneho a integrálneho počtu)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1800" dirty="0"/>
              <a:t>30 úloh na 90 minút </a:t>
            </a:r>
          </a:p>
          <a:p>
            <a:pPr marL="342900" lvl="1" indent="-342900" eaLnBrk="1" hangingPunct="1">
              <a:lnSpc>
                <a:spcPct val="80000"/>
              </a:lnSpc>
              <a:buFontTx/>
              <a:buNone/>
              <a:defRPr/>
            </a:pPr>
            <a:endParaRPr lang="sk-SK" sz="2000" b="1" dirty="0"/>
          </a:p>
          <a:p>
            <a:pPr marL="342900" lvl="1" indent="-34290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b="1" dirty="0"/>
              <a:t>Cudzie jazyky (AJ, NJ, ŠJ) </a:t>
            </a:r>
            <a:endParaRPr lang="sk-SK" sz="18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1800" dirty="0"/>
              <a:t>úroveň B2 podľa Spoločného európskeho referenčného rámca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1800" dirty="0"/>
              <a:t>počúvanie, čítanie a porozumenie textu, konverzačné situácie, komplexné cvičenie, gramatika 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sk-SK" sz="1800" dirty="0"/>
          </a:p>
          <a:p>
            <a:pPr marL="342900" lvl="1" indent="-34290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b="1" dirty="0"/>
              <a:t>Prírodné vedy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1800" dirty="0"/>
              <a:t>Biológia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1800" dirty="0"/>
              <a:t>Chémia</a:t>
            </a:r>
            <a:endParaRPr lang="cs-CZ" sz="1800" dirty="0"/>
          </a:p>
        </p:txBody>
      </p:sp>
      <p:pic>
        <p:nvPicPr>
          <p:cNvPr id="4" name="Picture 4" descr="\\data\users\mbautz\Desktop\logoSCI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6165304"/>
            <a:ext cx="1584176" cy="491687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400" dirty="0" err="1"/>
              <a:t>Príprava</a:t>
            </a:r>
            <a:r>
              <a:rPr lang="cs-CZ" sz="4400" dirty="0"/>
              <a:t> na NPS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6481415" cy="511256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sz="2800" b="1" dirty="0"/>
              <a:t>Kurzy</a:t>
            </a:r>
          </a:p>
          <a:p>
            <a:pPr lvl="1" eaLnBrk="1" hangingPunct="1">
              <a:lnSpc>
                <a:spcPct val="90000"/>
              </a:lnSpc>
            </a:pPr>
            <a:r>
              <a:rPr lang="sk-SK" sz="2400" dirty="0"/>
              <a:t>On-line kurzy</a:t>
            </a:r>
          </a:p>
          <a:p>
            <a:pPr lvl="1" eaLnBrk="1" hangingPunct="1">
              <a:lnSpc>
                <a:spcPct val="90000"/>
              </a:lnSpc>
            </a:pPr>
            <a:endParaRPr lang="sk-SK" sz="1050" dirty="0"/>
          </a:p>
          <a:p>
            <a:pPr eaLnBrk="1" hangingPunct="1">
              <a:lnSpc>
                <a:spcPct val="90000"/>
              </a:lnSpc>
            </a:pPr>
            <a:r>
              <a:rPr lang="sk-SK" sz="2800" b="1" dirty="0"/>
              <a:t>Tlačené publikácie</a:t>
            </a:r>
          </a:p>
          <a:p>
            <a:pPr lvl="1" eaLnBrk="1" hangingPunct="1">
              <a:lnSpc>
                <a:spcPct val="90000"/>
              </a:lnSpc>
            </a:pPr>
            <a:r>
              <a:rPr lang="sk-SK" sz="2400" dirty="0"/>
              <a:t>Cvičebnica VŠP a  OSP a MAT (vysvetlenie všetkých úloh a cvičení)</a:t>
            </a:r>
          </a:p>
          <a:p>
            <a:pPr lvl="1" eaLnBrk="1" hangingPunct="1">
              <a:lnSpc>
                <a:spcPct val="90000"/>
              </a:lnSpc>
            </a:pPr>
            <a:endParaRPr lang="sk-SK" sz="2400" dirty="0"/>
          </a:p>
          <a:p>
            <a:pPr lvl="1" eaLnBrk="1" hangingPunct="1">
              <a:lnSpc>
                <a:spcPct val="90000"/>
              </a:lnSpc>
            </a:pPr>
            <a:r>
              <a:rPr lang="sk-SK" sz="2400" dirty="0"/>
              <a:t>Ukážky testov na webe </a:t>
            </a:r>
            <a:r>
              <a:rPr lang="sk-SK" sz="2000" b="1" dirty="0"/>
              <a:t>				     </a:t>
            </a:r>
            <a:r>
              <a:rPr lang="sk-SK" sz="1800" b="1" dirty="0"/>
              <a:t>… viac na </a:t>
            </a:r>
            <a:r>
              <a:rPr lang="cs-CZ" sz="1800" b="1" dirty="0">
                <a:solidFill>
                  <a:schemeClr val="accent2"/>
                </a:solidFill>
                <a:latin typeface="Calibri" pitchFamily="34" charset="0"/>
              </a:rPr>
              <a:t>www.scio.sk/nps/priprava</a:t>
            </a:r>
            <a:endParaRPr lang="cs-CZ" sz="2000" b="1" dirty="0">
              <a:solidFill>
                <a:schemeClr val="accent2"/>
              </a:solidFill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412875"/>
            <a:ext cx="2805832" cy="2016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400" dirty="0">
                <a:latin typeface="Arial" panose="020B0604020202020204" pitchFamily="34" charset="0"/>
                <a:cs typeface="Arial" panose="020B0604020202020204" pitchFamily="34" charset="0"/>
              </a:rPr>
              <a:t>Vyhodnotenie testov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Všetky testy používajú uzavreté úlohy s výberom odpovedí, práve jedna odpoveď je správna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>
              <a:sym typeface="Wingdings" panose="05000000000000000000" pitchFamily="2" charset="2"/>
            </a:endParaRPr>
          </a:p>
          <a:p>
            <a:endParaRPr lang="sk-SK" sz="2400" dirty="0"/>
          </a:p>
          <a:p>
            <a:pPr algn="ctr"/>
            <a:r>
              <a:rPr lang="sk-SK" sz="2400" dirty="0"/>
              <a:t>Správne zodpovedaná úloha = 1 bod </a:t>
            </a:r>
          </a:p>
          <a:p>
            <a:pPr algn="ctr"/>
            <a:r>
              <a:rPr lang="sk-SK" sz="2400" dirty="0"/>
              <a:t>Nezodpovedaná úloha = 0 bodov </a:t>
            </a:r>
          </a:p>
          <a:p>
            <a:pPr algn="ctr"/>
            <a:r>
              <a:rPr lang="sk-SK" sz="2400" dirty="0"/>
              <a:t>Zle zodpovedaná úloha = </a:t>
            </a:r>
            <a:r>
              <a:rPr lang="sk-SK" sz="2400" b="1" dirty="0"/>
              <a:t>mínus</a:t>
            </a:r>
            <a:r>
              <a:rPr lang="sk-SK" sz="2400" dirty="0"/>
              <a:t> </a:t>
            </a:r>
            <a:r>
              <a:rPr lang="cs-CZ" sz="2400" b="1" dirty="0"/>
              <a:t>⅓ či ¼</a:t>
            </a:r>
            <a:r>
              <a:rPr lang="sk-SK" sz="2400" b="1" dirty="0"/>
              <a:t> bodu</a:t>
            </a:r>
          </a:p>
          <a:p>
            <a:endParaRPr lang="cs-CZ" sz="2800" dirty="0"/>
          </a:p>
          <a:p>
            <a:pPr marL="342900" indent="-342900" algn="ctr" eaLnBrk="1" hangingPunct="1">
              <a:buFont typeface="Wingdings" panose="05000000000000000000" pitchFamily="2" charset="2"/>
              <a:buChar char="à"/>
            </a:pPr>
            <a:endParaRPr lang="cs-CZ" sz="2400" b="1" dirty="0"/>
          </a:p>
          <a:p>
            <a:pPr eaLnBrk="1" hangingPunct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2822362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400" dirty="0"/>
              <a:t>Ukážka úloh testu VŠP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z="2400" dirty="0"/>
              <a:t>Všetky testy používajú uzavreté úlohy s výberom odpovedí, práve jedna odpoveď je správna</a:t>
            </a:r>
          </a:p>
          <a:p>
            <a:pPr eaLnBrk="1" hangingPunct="1"/>
            <a:endParaRPr lang="sk-SK" sz="2400" dirty="0"/>
          </a:p>
          <a:p>
            <a:pPr algn="ctr" eaLnBrk="1" hangingPunct="1">
              <a:buFontTx/>
              <a:buNone/>
            </a:pPr>
            <a:r>
              <a:rPr lang="sk-SK" sz="2400" dirty="0"/>
              <a:t>Správne zodpovedaná úloha = 1 bod </a:t>
            </a:r>
          </a:p>
          <a:p>
            <a:pPr algn="ctr" eaLnBrk="1" hangingPunct="1">
              <a:buFontTx/>
              <a:buNone/>
            </a:pPr>
            <a:r>
              <a:rPr lang="sk-SK" sz="2400" dirty="0"/>
              <a:t>Nezodpovedaná úloha = 0 bodov </a:t>
            </a:r>
          </a:p>
          <a:p>
            <a:pPr algn="ctr" eaLnBrk="1" hangingPunct="1">
              <a:buFontTx/>
              <a:buNone/>
            </a:pPr>
            <a:r>
              <a:rPr lang="sk-SK" sz="2400" dirty="0"/>
              <a:t>Zle zodpovedaná úloha = mínus </a:t>
            </a:r>
            <a:r>
              <a:rPr lang="sk-SK" sz="2400" b="1" dirty="0"/>
              <a:t>časť bodu</a:t>
            </a:r>
          </a:p>
          <a:p>
            <a:pPr eaLnBrk="1" hangingPunct="1"/>
            <a:endParaRPr lang="cs-CZ" sz="2800" dirty="0"/>
          </a:p>
        </p:txBody>
      </p:sp>
      <p:pic>
        <p:nvPicPr>
          <p:cNvPr id="4" name="Picture 4" descr="\\data\users\mbautz\Desktop\logoSCI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6165304"/>
            <a:ext cx="1584176" cy="491687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1009650"/>
          </a:xfrm>
        </p:spPr>
        <p:txBody>
          <a:bodyPr/>
          <a:lstStyle/>
          <a:p>
            <a:pPr algn="l" eaLnBrk="1" hangingPunct="1"/>
            <a:r>
              <a:rPr lang="cs-CZ" b="0" dirty="0" err="1">
                <a:latin typeface="Calibri" pitchFamily="34" charset="0"/>
              </a:rPr>
              <a:t>Verbálna</a:t>
            </a:r>
            <a:r>
              <a:rPr lang="cs-CZ" b="0" dirty="0">
                <a:latin typeface="Calibri" pitchFamily="34" charset="0"/>
              </a:rPr>
              <a:t> </a:t>
            </a:r>
            <a:r>
              <a:rPr lang="cs-CZ" b="0" dirty="0" err="1">
                <a:latin typeface="Calibri" pitchFamily="34" charset="0"/>
              </a:rPr>
              <a:t>časť</a:t>
            </a:r>
            <a:endParaRPr lang="cs-CZ" b="0" dirty="0">
              <a:latin typeface="Calibri" pitchFamily="34" charset="0"/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924646"/>
            <a:ext cx="8002587" cy="316865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sk-SK" sz="2400" dirty="0"/>
              <a:t>I keď expedícii všetci priali úspech, jej _________ krach by dal za pravdu všetkým, ktorí už dopredu ___________ na nedostatky na jej prípravu.</a:t>
            </a:r>
          </a:p>
          <a:p>
            <a:pPr>
              <a:buFontTx/>
              <a:buNone/>
            </a:pPr>
            <a:endParaRPr lang="sk-SK" sz="2400" dirty="0"/>
          </a:p>
          <a:p>
            <a:pPr>
              <a:buFontTx/>
              <a:buNone/>
            </a:pPr>
            <a:r>
              <a:rPr lang="sk-SK" sz="2400" dirty="0"/>
              <a:t>(A)  očakávaný – spoliehali</a:t>
            </a:r>
          </a:p>
          <a:p>
            <a:pPr>
              <a:buFontTx/>
              <a:buNone/>
            </a:pPr>
            <a:r>
              <a:rPr lang="sk-SK" sz="2400" b="1" dirty="0"/>
              <a:t>(B)  </a:t>
            </a:r>
            <a:r>
              <a:rPr lang="sk-SK" sz="2400" dirty="0"/>
              <a:t>prípadný – upozorňovali</a:t>
            </a:r>
          </a:p>
          <a:p>
            <a:pPr>
              <a:buFontTx/>
              <a:buNone/>
            </a:pPr>
            <a:r>
              <a:rPr lang="sk-SK" sz="2400" dirty="0"/>
              <a:t>(C)  náhly – poukazovali</a:t>
            </a:r>
          </a:p>
          <a:p>
            <a:pPr>
              <a:buFontTx/>
              <a:buNone/>
            </a:pPr>
            <a:r>
              <a:rPr lang="sk-SK" sz="2400" dirty="0"/>
              <a:t>(D)  možný – naliehali</a:t>
            </a:r>
          </a:p>
          <a:p>
            <a:pPr>
              <a:buFontTx/>
              <a:buNone/>
            </a:pPr>
            <a:r>
              <a:rPr lang="sk-SK" sz="2400" dirty="0"/>
              <a:t>(E)  tragický – čakali</a:t>
            </a:r>
          </a:p>
        </p:txBody>
      </p:sp>
      <p:graphicFrame>
        <p:nvGraphicFramePr>
          <p:cNvPr id="126992" name="Group 16"/>
          <p:cNvGraphicFramePr>
            <a:graphicFrameLocks noGrp="1"/>
          </p:cNvGraphicFramePr>
          <p:nvPr>
            <p:ph sz="half" idx="2"/>
          </p:nvPr>
        </p:nvGraphicFramePr>
        <p:xfrm>
          <a:off x="755650" y="1556221"/>
          <a:ext cx="7416800" cy="1079500"/>
        </p:xfrm>
        <a:graphic>
          <a:graphicData uri="http://schemas.openxmlformats.org/drawingml/2006/table">
            <a:tbl>
              <a:tblPr/>
              <a:tblGrid>
                <a:gridCol w="741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79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sk-SK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 nasledujúcej vete sú dve prázdne miesta, ktoré znamenajú, že vo vete bolo niečo vynechané. Nižšie nájdete niekoľko možností – dvojíc slov. Vyberte dvojicu slov, ktorá sa </a:t>
                      </a:r>
                      <a:r>
                        <a:rPr lang="sk-SK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najlepšie</a:t>
                      </a:r>
                      <a:r>
                        <a:rPr lang="sk-SK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hodí do príslušnej vety ako celku.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4" descr="\\data\users\mbautz\Desktop\logoSCI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6165304"/>
            <a:ext cx="1584176" cy="491687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009650"/>
          </a:xfrm>
        </p:spPr>
        <p:txBody>
          <a:bodyPr/>
          <a:lstStyle/>
          <a:p>
            <a:pPr eaLnBrk="1" hangingPunct="1"/>
            <a:r>
              <a:rPr lang="cs-CZ" dirty="0" err="1"/>
              <a:t>Verbálna</a:t>
            </a:r>
            <a:r>
              <a:rPr lang="cs-CZ" dirty="0"/>
              <a:t> </a:t>
            </a:r>
            <a:r>
              <a:rPr lang="cs-CZ" dirty="0" err="1"/>
              <a:t>časť</a:t>
            </a:r>
            <a:endParaRPr lang="cs-CZ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cs-CZ" sz="2200" i="1" dirty="0"/>
              <a:t>	</a:t>
            </a:r>
            <a:r>
              <a:rPr lang="sk-SK" sz="2200" i="1" dirty="0"/>
              <a:t>Pohárik vína nezaškodí.... Koľkokrát už túto vetu predniesli mnohé lekárske kapacity. Je to skutočne pravda? Zdá sa, že u tehotných žien veru nie...</a:t>
            </a:r>
          </a:p>
          <a:p>
            <a:pPr algn="just">
              <a:buFontTx/>
              <a:buNone/>
            </a:pPr>
            <a:r>
              <a:rPr lang="sk-SK" sz="2200" i="1" dirty="0"/>
              <a:t>	Tie by sa mali, podľa štúdie amerických vedcov, vyvarovať pitiu alkoholu aspoň čiastočne. Už aj malé množstvo alkoholických nápojov týždenne môže totiž výrazne znížiť inteligenciu ich ešte nenarodeného dieťaťa.</a:t>
            </a:r>
          </a:p>
          <a:p>
            <a:pPr algn="just">
              <a:buFontTx/>
              <a:buNone/>
            </a:pPr>
            <a:r>
              <a:rPr lang="sk-SK" sz="2200" i="1" dirty="0"/>
              <a:t>	Odborníci už síce dlho vedia, že časté pitie alkoholu budúcou mamičkou znižuje inteligenciu dovtedy nenarodeného dieťaťa. Nebolo však jasné, ako a či sa prejaví tiež občasné popíjanie. Vedecký tím sa preto zameral na 636 detí, ktoré sa narodili v období rokov 1983 až 1986 a na ich matky, ktoré počas tehotenstva konzumovali dva až šesť drinkov týždenne. A ako preukázali štúdie, desaťroční synovia týchto mamičiek majú výrazne nižšie IQ ako ich vrstovníci. Test zároveň prezradil, že ničivejší účinok má alkohol u </a:t>
            </a:r>
            <a:r>
              <a:rPr lang="sk-SK" sz="2200" i="1" dirty="0" err="1"/>
              <a:t>afroameričanov</a:t>
            </a:r>
            <a:r>
              <a:rPr lang="sk-SK" sz="2200" i="1" dirty="0"/>
              <a:t>, zatiaľ čo na kaukazské rasy pôsobí menej devastačne. Podľa vedcov je to zrejme geneticky podmienené.</a:t>
            </a:r>
            <a:endParaRPr lang="cs-CZ" sz="2200" i="1" dirty="0"/>
          </a:p>
        </p:txBody>
      </p:sp>
      <p:pic>
        <p:nvPicPr>
          <p:cNvPr id="4" name="Picture 4" descr="\\data\users\mbautz\Desktop\logoSCI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6165304"/>
            <a:ext cx="1584176" cy="491687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err="1"/>
              <a:t>Verbálna</a:t>
            </a:r>
            <a:r>
              <a:rPr lang="cs-CZ" dirty="0"/>
              <a:t> </a:t>
            </a:r>
            <a:r>
              <a:rPr lang="cs-CZ" dirty="0" err="1"/>
              <a:t>časť</a:t>
            </a:r>
            <a:endParaRPr lang="cs-CZ" dirty="0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algn="just"/>
            <a:r>
              <a:rPr lang="sk-SK" sz="2200" dirty="0"/>
              <a:t>Ktorá z nasledujúcich viet z uvedeného textu </a:t>
            </a:r>
            <a:r>
              <a:rPr lang="sk-SK" sz="2200" b="1" dirty="0"/>
              <a:t>nie je v súlade</a:t>
            </a:r>
            <a:r>
              <a:rPr lang="sk-SK" sz="2200" dirty="0"/>
              <a:t> s jeho celkovým významom?</a:t>
            </a:r>
          </a:p>
          <a:p>
            <a:pPr algn="just"/>
            <a:endParaRPr lang="sk-SK" sz="2200" dirty="0"/>
          </a:p>
          <a:p>
            <a:pPr>
              <a:buFontTx/>
              <a:buNone/>
            </a:pPr>
            <a:r>
              <a:rPr lang="pl-PL" sz="2200" dirty="0"/>
              <a:t>A)	</a:t>
            </a:r>
            <a:r>
              <a:rPr lang="sk-SK" sz="2200" dirty="0"/>
              <a:t>Je to skutočne pravda? Zdá sa, že u tehotných žien veru nie...</a:t>
            </a:r>
            <a:endParaRPr lang="cs-CZ" sz="2200" dirty="0"/>
          </a:p>
          <a:p>
            <a:pPr>
              <a:buFontTx/>
              <a:buNone/>
            </a:pPr>
            <a:r>
              <a:rPr lang="pl-PL" sz="2200" dirty="0"/>
              <a:t>B)	</a:t>
            </a:r>
            <a:r>
              <a:rPr lang="sk-SK" sz="2200" dirty="0"/>
              <a:t>Odborníci už síce dlho vedia, že časté pitie alkoholu budúcou mamičkou znižuje inteligenciu dovtedy nenarodeného dieťaťa.</a:t>
            </a:r>
            <a:endParaRPr lang="cs-CZ" sz="2200" dirty="0"/>
          </a:p>
          <a:p>
            <a:pPr>
              <a:buFontTx/>
              <a:buNone/>
            </a:pPr>
            <a:r>
              <a:rPr lang="pl-PL" sz="2200" dirty="0"/>
              <a:t>C)	</a:t>
            </a:r>
            <a:r>
              <a:rPr lang="sk-SK" sz="2200" dirty="0"/>
              <a:t>Už aj malé množstvo alkoholických nápojov týždenne môže totiž výrazne znížiť inteligenciu ich ešte nenarodeného dieťaťa.</a:t>
            </a:r>
            <a:endParaRPr lang="cs-CZ" sz="2200" dirty="0"/>
          </a:p>
          <a:p>
            <a:pPr>
              <a:buFontTx/>
              <a:buNone/>
            </a:pPr>
            <a:r>
              <a:rPr lang="pl-PL" sz="2200" dirty="0"/>
              <a:t>D)	</a:t>
            </a:r>
            <a:r>
              <a:rPr lang="sk-SK" sz="2200" dirty="0"/>
              <a:t>Test zároveň prezradil, že ničivejší účinok má alkohol u </a:t>
            </a:r>
            <a:r>
              <a:rPr lang="sk-SK" sz="2200" dirty="0" err="1"/>
              <a:t>afroameričanov</a:t>
            </a:r>
            <a:r>
              <a:rPr lang="sk-SK" sz="2200" dirty="0"/>
              <a:t>.</a:t>
            </a:r>
            <a:endParaRPr lang="cs-CZ" sz="2200" dirty="0"/>
          </a:p>
          <a:p>
            <a:pPr>
              <a:buFontTx/>
              <a:buNone/>
            </a:pPr>
            <a:r>
              <a:rPr lang="pl-PL" sz="2200" dirty="0"/>
              <a:t>E)	</a:t>
            </a:r>
            <a:r>
              <a:rPr lang="sk-SK" sz="2200" dirty="0"/>
              <a:t>Tie by sa mali, podľa štúdie amerických vedcov, vyvarovať pitiu alkoholu aspoň čiastočne.</a:t>
            </a:r>
            <a:endParaRPr lang="cs-CZ" sz="2200" dirty="0"/>
          </a:p>
          <a:p>
            <a:pPr lvl="1" eaLnBrk="1" hangingPunct="1">
              <a:buFontTx/>
              <a:buNone/>
            </a:pPr>
            <a:endParaRPr lang="cs-CZ" sz="2000" dirty="0"/>
          </a:p>
        </p:txBody>
      </p:sp>
      <p:pic>
        <p:nvPicPr>
          <p:cNvPr id="4" name="Picture 4" descr="\\data\users\mbautz\Desktop\logoSCI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6165304"/>
            <a:ext cx="1584176" cy="491687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400"/>
              <a:t>Národné porovnávacie skúšky (NPS)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600200"/>
            <a:ext cx="8713787" cy="4525963"/>
          </a:xfrm>
        </p:spPr>
        <p:txBody>
          <a:bodyPr/>
          <a:lstStyle/>
          <a:p>
            <a:pPr eaLnBrk="1" hangingPunct="1"/>
            <a:r>
              <a:rPr lang="sk-SK" sz="2800" b="1" dirty="0"/>
              <a:t> nahrádzajú alebo dopĺňajú prijímacie skúšky </a:t>
            </a:r>
            <a:r>
              <a:rPr lang="sk-SK" sz="2800" dirty="0"/>
              <a:t> na viac ako 6</a:t>
            </a:r>
            <a:r>
              <a:rPr lang="sk-SK" sz="2800" b="1" dirty="0"/>
              <a:t>0 fakultách</a:t>
            </a:r>
          </a:p>
          <a:p>
            <a:pPr eaLnBrk="1" hangingPunct="1">
              <a:buFontTx/>
              <a:buNone/>
            </a:pPr>
            <a:r>
              <a:rPr lang="sk-SK" sz="2800" b="1" dirty="0"/>
              <a:t>     v ČR a v SR</a:t>
            </a:r>
          </a:p>
          <a:p>
            <a:pPr eaLnBrk="1" hangingPunct="1"/>
            <a:r>
              <a:rPr lang="sk-SK" sz="2800" dirty="0"/>
              <a:t>forma: písomný test </a:t>
            </a:r>
          </a:p>
          <a:p>
            <a:pPr eaLnBrk="1" hangingPunct="1"/>
            <a:r>
              <a:rPr lang="sk-SK" sz="2800" dirty="0"/>
              <a:t>počet termínov: 6 </a:t>
            </a:r>
          </a:p>
          <a:p>
            <a:pPr eaLnBrk="1" hangingPunct="1"/>
            <a:r>
              <a:rPr lang="sk-SK" sz="2800" dirty="0"/>
              <a:t>miesta konania:  mestá v SR a v ČR 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2276475"/>
            <a:ext cx="2495550" cy="3743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7604762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err="1"/>
              <a:t>Verbálna</a:t>
            </a:r>
            <a:r>
              <a:rPr lang="cs-CZ" dirty="0"/>
              <a:t> </a:t>
            </a:r>
            <a:r>
              <a:rPr lang="cs-CZ" dirty="0" err="1"/>
              <a:t>časť</a:t>
            </a:r>
            <a:r>
              <a:rPr lang="cs-CZ" dirty="0"/>
              <a:t>- </a:t>
            </a:r>
            <a:r>
              <a:rPr lang="cs-CZ" dirty="0" err="1"/>
              <a:t>riešenie</a:t>
            </a:r>
            <a:endParaRPr lang="cs-CZ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k-SK" sz="2800" dirty="0"/>
              <a:t>Určíme zámer a význam textu. Čo text oznamuje, podporuje, kam smeruje a na čom stavia jeho argumentácie.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sk-SK" sz="2400" dirty="0"/>
              <a:t>Pre nenarodené dieťa je škodlivé aj to, ak matka pije len občasne, čo platí najmä u </a:t>
            </a:r>
            <a:r>
              <a:rPr lang="sk-SK" sz="2400" dirty="0" err="1"/>
              <a:t>afro-američanek</a:t>
            </a:r>
            <a:r>
              <a:rPr lang="sk-SK" sz="2400" dirty="0"/>
              <a:t>.</a:t>
            </a:r>
          </a:p>
          <a:p>
            <a:pPr eaLnBrk="1" hangingPunct="1">
              <a:buFontTx/>
              <a:buNone/>
            </a:pPr>
            <a:endParaRPr lang="sk-SK" sz="2800" dirty="0"/>
          </a:p>
          <a:p>
            <a:pPr eaLnBrk="1" hangingPunct="1">
              <a:buFontTx/>
              <a:buNone/>
            </a:pPr>
            <a:r>
              <a:rPr lang="sk-SK" sz="2800" dirty="0"/>
              <a:t>Hľadáme, ktorá časť nie je s celkovým významom textu konzistentná.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sk-SK" sz="2400" dirty="0"/>
              <a:t>Ak škodí aj občasné pitie, nestačí, keď sa tehotná žena vyhne konzumáciu alkoholu len čiastočne.</a:t>
            </a:r>
          </a:p>
        </p:txBody>
      </p:sp>
      <p:pic>
        <p:nvPicPr>
          <p:cNvPr id="4" name="Picture 4" descr="\\data\users\mbautz\Desktop\logoSCI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6165304"/>
            <a:ext cx="1584176" cy="491687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Analytická časť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sk-SK" sz="2400" dirty="0"/>
              <a:t>V predajni stojí päť áut od rôznych firiem (Fiat, Mazda, Opel, Peugeot  a Renault). Každé má inú farbu (čierna, červená, modrá, zelená, žltá) a každé z nich má inú cenu v korunách (190 tisíc, 280 tisíc, 290 tisíc, 350 tisíc, 380 tisíc). </a:t>
            </a:r>
          </a:p>
          <a:p>
            <a:pPr eaLnBrk="1" hangingPunct="1">
              <a:buFontTx/>
              <a:buNone/>
            </a:pPr>
            <a:endParaRPr lang="sk-SK" sz="2400" dirty="0"/>
          </a:p>
          <a:p>
            <a:pPr eaLnBrk="1" hangingPunct="1">
              <a:buFontTx/>
              <a:buNone/>
            </a:pPr>
            <a:r>
              <a:rPr lang="sk-SK" sz="2400" dirty="0"/>
              <a:t>Vieme, že:</a:t>
            </a:r>
            <a:r>
              <a:rPr lang="cs-CZ" sz="2400" dirty="0"/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err="1"/>
              <a:t>Mazda</a:t>
            </a:r>
            <a:r>
              <a:rPr lang="sk-SK" sz="2400" dirty="0"/>
              <a:t> je o 90 tisíc drahšia ako </a:t>
            </a:r>
            <a:r>
              <a:rPr lang="sk-SK" sz="2400" dirty="0" err="1"/>
              <a:t>Renault</a:t>
            </a:r>
            <a:r>
              <a:rPr lang="sk-SK" sz="2400" dirty="0"/>
              <a:t>.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err="1"/>
              <a:t>Opel</a:t>
            </a:r>
            <a:r>
              <a:rPr lang="sk-SK" sz="2400" dirty="0"/>
              <a:t> má zelenú farbu.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Fiat je z týchto piatich áut najlacnejší.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Červené auto stojí 190 tisíc.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0242616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Analytická časť - riešenie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sz="2400" dirty="0"/>
              <a:t>Vytvoríme "priehradky", ktoré označíme údajmi, vyplývajúcimi z textu.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>
                <a:solidFill>
                  <a:schemeClr val="folHlink"/>
                </a:solidFill>
              </a:rPr>
              <a:t>        </a:t>
            </a:r>
            <a:r>
              <a:rPr lang="cs-CZ" sz="2400" b="1" dirty="0">
                <a:solidFill>
                  <a:schemeClr val="accent1"/>
                </a:solidFill>
              </a:rPr>
              <a:t>červená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dirty="0">
                <a:solidFill>
                  <a:schemeClr val="accent1"/>
                </a:solidFill>
              </a:rPr>
              <a:t>          </a:t>
            </a:r>
            <a:r>
              <a:rPr lang="cs-CZ" sz="2400" b="1" dirty="0">
                <a:solidFill>
                  <a:schemeClr val="accent1"/>
                </a:solidFill>
              </a:rPr>
              <a:t>Fiat	                       Renault		     Mazda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dirty="0">
                <a:solidFill>
                  <a:schemeClr val="accent1"/>
                </a:solidFill>
              </a:rPr>
              <a:t>	190          280          290          350        380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b="1" dirty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sz="2400" b="1" dirty="0"/>
              <a:t>Príklady otázok k úlohe:</a:t>
            </a:r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sz="2400" dirty="0"/>
              <a:t>Koľko môže stáť </a:t>
            </a:r>
            <a:r>
              <a:rPr lang="sk-SK" sz="2400" dirty="0" err="1"/>
              <a:t>Peugeot</a:t>
            </a:r>
            <a:r>
              <a:rPr lang="sk-SK" sz="2400" dirty="0"/>
              <a:t>?</a:t>
            </a:r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sz="2400" dirty="0"/>
              <a:t>Akú farbu môže mať </a:t>
            </a:r>
            <a:r>
              <a:rPr lang="sk-SK" sz="2400" dirty="0" err="1"/>
              <a:t>Mazda</a:t>
            </a:r>
            <a:r>
              <a:rPr lang="sk-SK" sz="2400" dirty="0"/>
              <a:t>?</a:t>
            </a:r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sz="2400" dirty="0"/>
              <a:t>Akej značky je auto, ktoré stojí 290 tisíc korún?</a:t>
            </a:r>
          </a:p>
        </p:txBody>
      </p:sp>
      <p:sp>
        <p:nvSpPr>
          <p:cNvPr id="20484" name="AutoShape 4"/>
          <p:cNvSpPr>
            <a:spLocks/>
          </p:cNvSpPr>
          <p:nvPr/>
        </p:nvSpPr>
        <p:spPr bwMode="auto">
          <a:xfrm rot="-5397199">
            <a:off x="7813090" y="3154289"/>
            <a:ext cx="76200" cy="914400"/>
          </a:xfrm>
          <a:prstGeom prst="leftBracket">
            <a:avLst>
              <a:gd name="adj" fmla="val 1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85" name="AutoShape 5"/>
          <p:cNvSpPr>
            <a:spLocks/>
          </p:cNvSpPr>
          <p:nvPr/>
        </p:nvSpPr>
        <p:spPr bwMode="auto">
          <a:xfrm rot="-5397199">
            <a:off x="1822778" y="3154288"/>
            <a:ext cx="76200" cy="914400"/>
          </a:xfrm>
          <a:prstGeom prst="leftBracket">
            <a:avLst>
              <a:gd name="adj" fmla="val 1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86" name="AutoShape 6"/>
          <p:cNvSpPr>
            <a:spLocks/>
          </p:cNvSpPr>
          <p:nvPr/>
        </p:nvSpPr>
        <p:spPr bwMode="auto">
          <a:xfrm rot="-5397199">
            <a:off x="3226455" y="3154288"/>
            <a:ext cx="76200" cy="914400"/>
          </a:xfrm>
          <a:prstGeom prst="leftBracket">
            <a:avLst>
              <a:gd name="adj" fmla="val 1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87" name="AutoShape 7"/>
          <p:cNvSpPr>
            <a:spLocks/>
          </p:cNvSpPr>
          <p:nvPr/>
        </p:nvSpPr>
        <p:spPr bwMode="auto">
          <a:xfrm rot="-5397199">
            <a:off x="4817934" y="3154289"/>
            <a:ext cx="76200" cy="914400"/>
          </a:xfrm>
          <a:prstGeom prst="leftBracket">
            <a:avLst>
              <a:gd name="adj" fmla="val 1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88" name="AutoShape 8"/>
          <p:cNvSpPr>
            <a:spLocks/>
          </p:cNvSpPr>
          <p:nvPr/>
        </p:nvSpPr>
        <p:spPr bwMode="auto">
          <a:xfrm rot="-5397199">
            <a:off x="6406839" y="3154288"/>
            <a:ext cx="76200" cy="914400"/>
          </a:xfrm>
          <a:prstGeom prst="leftBracket">
            <a:avLst>
              <a:gd name="adj" fmla="val 1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33079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7102"/>
            <a:ext cx="8229600" cy="1009650"/>
          </a:xfrm>
        </p:spPr>
        <p:txBody>
          <a:bodyPr/>
          <a:lstStyle/>
          <a:p>
            <a:pPr algn="l" eaLnBrk="1" hangingPunct="1"/>
            <a:r>
              <a:rPr lang="sk-SK" b="0" dirty="0">
                <a:latin typeface="Calibri" pitchFamily="34" charset="0"/>
              </a:rPr>
              <a:t>Analytická časť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340173"/>
            <a:ext cx="8229600" cy="5257179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sk-SK" sz="2200" dirty="0"/>
              <a:t>Mama poslala Vojtecha na trh, aby kúpil niečo na svietenie. Obchodník mu povedal: „Mám tu sviečku, ktorá stojí tri zlatky a vydrží svietiť 2,5 hodiny. Alebo tu mám pochodeň, ktorá stojí tri zlatky a 5 strieborných a  vydrží svietiť 5 hodín. Pokiaľ však máš záujem, môžem ti ponúknuť aj petrolejovú lampu za 6 zlatiek a 4 strieborné, ktorá vydrží svietiť dokonca 8 hodín.“ (platí, že 1 zlatý zodpovedá 10 strieborným).</a:t>
            </a:r>
            <a:endParaRPr lang="cs-CZ" sz="2200" dirty="0"/>
          </a:p>
          <a:p>
            <a:pPr algn="just">
              <a:buFontTx/>
              <a:buNone/>
              <a:defRPr/>
            </a:pPr>
            <a:r>
              <a:rPr lang="sk-SK" sz="2200" dirty="0"/>
              <a:t>Zoraďte prostriedky na svietenie podľa toho, keď dostanete za najmenej peňazí najdlhšie svietenie od najúspornejšieho po najmenej úsporný.</a:t>
            </a:r>
            <a:endParaRPr lang="cs-CZ" sz="2200" dirty="0"/>
          </a:p>
          <a:p>
            <a:pPr>
              <a:buFontTx/>
              <a:buNone/>
              <a:defRPr/>
            </a:pPr>
            <a:r>
              <a:rPr lang="cs-CZ" sz="2200" dirty="0"/>
              <a:t>	(A) </a:t>
            </a:r>
            <a:r>
              <a:rPr lang="sk-SK" sz="2200" dirty="0"/>
              <a:t>sviečka, pochodeň, lampa</a:t>
            </a:r>
            <a:endParaRPr lang="cs-CZ" sz="2200" dirty="0"/>
          </a:p>
          <a:p>
            <a:pPr>
              <a:buFontTx/>
              <a:buNone/>
              <a:defRPr/>
            </a:pPr>
            <a:r>
              <a:rPr lang="cs-CZ" sz="2200" dirty="0"/>
              <a:t>	(B) </a:t>
            </a:r>
            <a:r>
              <a:rPr lang="sk-SK" sz="2200" dirty="0"/>
              <a:t>sviečka, lampa, pochodeň</a:t>
            </a:r>
            <a:endParaRPr lang="cs-CZ" sz="2200" dirty="0"/>
          </a:p>
          <a:p>
            <a:pPr>
              <a:buFontTx/>
              <a:buNone/>
              <a:defRPr/>
            </a:pPr>
            <a:r>
              <a:rPr lang="cs-CZ" sz="2200" dirty="0"/>
              <a:t>	(C) </a:t>
            </a:r>
            <a:r>
              <a:rPr lang="sk-SK" sz="2200" dirty="0"/>
              <a:t>pochodeň, sviečka, lampa</a:t>
            </a:r>
            <a:endParaRPr lang="cs-CZ" sz="2200" dirty="0"/>
          </a:p>
          <a:p>
            <a:pPr>
              <a:buFontTx/>
              <a:buNone/>
              <a:defRPr/>
            </a:pPr>
            <a:r>
              <a:rPr lang="cs-CZ" sz="2200" dirty="0"/>
              <a:t>	(D) </a:t>
            </a:r>
            <a:r>
              <a:rPr lang="sk-SK" sz="2200" dirty="0"/>
              <a:t>pochodeň, lampa, sviečka</a:t>
            </a:r>
            <a:endParaRPr lang="cs-CZ" sz="2200" dirty="0"/>
          </a:p>
          <a:p>
            <a:pPr>
              <a:buFontTx/>
              <a:buNone/>
              <a:defRPr/>
            </a:pPr>
            <a:r>
              <a:rPr lang="cs-CZ" sz="2200" dirty="0"/>
              <a:t>	(E) </a:t>
            </a:r>
            <a:r>
              <a:rPr lang="sk-SK" sz="2200" dirty="0"/>
              <a:t>lampa, sviečka, pochodeň </a:t>
            </a:r>
            <a:r>
              <a:rPr lang="cs-CZ" sz="2200" dirty="0"/>
              <a:t>	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29119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Analytická časť - riešenie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sk-SK" sz="2200" dirty="0"/>
              <a:t>jednoduchý prepočet efektivity (teda cenu za jednotku času, alebo čas za jednotku meny)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sk-SK" sz="2200" dirty="0"/>
              <a:t>čas / cena = efektivita, resp. čas svietenia za cenu 1 zlatiek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sk-SK" sz="2200" dirty="0"/>
              <a:t>2,5 / 3 = 0,8 (sviečka), 5 / 3,5 = 1,43 (pochodeň), 8 / 6,4 = 1,25 (lampa)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sk-SK" sz="2200" dirty="0"/>
              <a:t>riešenie: </a:t>
            </a:r>
            <a:r>
              <a:rPr lang="sk-SK" sz="2200" b="1" dirty="0"/>
              <a:t>pochodeň&gt; lampa&gt; sviečka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sk-SK" sz="2200" b="1" dirty="0"/>
          </a:p>
          <a:p>
            <a:r>
              <a:rPr lang="sk-SK" sz="2200" b="1" dirty="0"/>
              <a:t>Elegantné riešenie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200" dirty="0"/>
              <a:t>pochodeň je len o málo drahšie ako sviečka a svieti dvojnásobne = oveľa efektívnejšie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200" dirty="0"/>
              <a:t>lampa stojí takmer dvojnásobne, a svieti viac ako dvojnásobne oproti sviečke = efektívnejšie ako sviečka, ale nesvieti dvojnásobne dlho oproti pochodni = je menej efektívnejšie ako pochodeň</a:t>
            </a:r>
          </a:p>
        </p:txBody>
      </p:sp>
    </p:spTree>
    <p:extLst>
      <p:ext uri="{BB962C8B-B14F-4D97-AF65-F5344CB8AC3E}">
        <p14:creationId xmlns:p14="http://schemas.microsoft.com/office/powerpoint/2010/main" val="228966002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err="1"/>
              <a:t>Ďalšie</a:t>
            </a:r>
            <a:r>
              <a:rPr lang="cs-CZ" dirty="0"/>
              <a:t> </a:t>
            </a:r>
            <a:r>
              <a:rPr lang="cs-CZ" dirty="0" err="1"/>
              <a:t>informácie</a:t>
            </a:r>
            <a:r>
              <a:rPr lang="cs-CZ" dirty="0"/>
              <a:t> o NPS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50403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4400" b="1" dirty="0">
                <a:solidFill>
                  <a:schemeClr val="accent2"/>
                </a:solidFill>
              </a:rPr>
              <a:t>www.</a:t>
            </a:r>
            <a:r>
              <a:rPr lang="cs-CZ" sz="4400" b="1" dirty="0" err="1">
                <a:solidFill>
                  <a:schemeClr val="accent2"/>
                </a:solidFill>
              </a:rPr>
              <a:t>scio.sk</a:t>
            </a:r>
            <a:r>
              <a:rPr lang="cs-CZ" sz="4400" b="1" dirty="0">
                <a:solidFill>
                  <a:schemeClr val="tx2"/>
                </a:solidFill>
              </a:rPr>
              <a:t> </a:t>
            </a:r>
            <a:endParaRPr lang="cs-CZ" sz="4400" b="1" dirty="0"/>
          </a:p>
          <a:p>
            <a:pPr lvl="1" eaLnBrk="1" hangingPunct="1">
              <a:lnSpc>
                <a:spcPct val="90000"/>
              </a:lnSpc>
            </a:pPr>
            <a:r>
              <a:rPr lang="sk-SK" sz="4400" dirty="0"/>
              <a:t>Prehľad všetkých dôležitých termínov </a:t>
            </a:r>
          </a:p>
          <a:p>
            <a:pPr lvl="1" eaLnBrk="1" hangingPunct="1">
              <a:lnSpc>
                <a:spcPct val="90000"/>
              </a:lnSpc>
            </a:pPr>
            <a:r>
              <a:rPr lang="sk-SK" sz="4400" dirty="0"/>
              <a:t>Ukážky testov zadarmo  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sz="4400" b="1" dirty="0"/>
              <a:t>scio@scio.sk; </a:t>
            </a:r>
            <a:r>
              <a:rPr lang="sk-SK" sz="4400" dirty="0"/>
              <a:t>Facebook: </a:t>
            </a:r>
            <a:r>
              <a:rPr lang="sk-SK" sz="4400" dirty="0" err="1"/>
              <a:t>Prijímacky</a:t>
            </a:r>
            <a:r>
              <a:rPr lang="sk-SK" sz="4400" dirty="0"/>
              <a:t> </a:t>
            </a:r>
            <a:r>
              <a:rPr lang="sk-SK" sz="4400" dirty="0" err="1"/>
              <a:t>Scio</a:t>
            </a:r>
            <a:r>
              <a:rPr lang="sk-SK" sz="4400" dirty="0"/>
              <a:t> / Národní </a:t>
            </a:r>
            <a:r>
              <a:rPr lang="sk-SK" sz="4400" dirty="0" err="1"/>
              <a:t>srovnávací</a:t>
            </a:r>
            <a:r>
              <a:rPr lang="sk-SK" sz="4400" dirty="0"/>
              <a:t> </a:t>
            </a:r>
            <a:r>
              <a:rPr lang="sk-SK" sz="4400" dirty="0" err="1"/>
              <a:t>zkoušky</a:t>
            </a:r>
            <a:endParaRPr lang="sk-SK" sz="44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sz="4400" dirty="0"/>
              <a:t>IG: @</a:t>
            </a:r>
            <a:r>
              <a:rPr lang="sk-SK" sz="4400" dirty="0" err="1"/>
              <a:t>scio.nsz</a:t>
            </a:r>
            <a:endParaRPr lang="sk-SK" sz="4400" dirty="0"/>
          </a:p>
          <a:p>
            <a:pPr eaLnBrk="1" hangingPunct="1">
              <a:lnSpc>
                <a:spcPct val="90000"/>
              </a:lnSpc>
            </a:pPr>
            <a:endParaRPr lang="sk-SK" sz="4400" dirty="0"/>
          </a:p>
          <a:p>
            <a:pPr lvl="1" eaLnBrk="1" hangingPunct="1">
              <a:buFontTx/>
              <a:buNone/>
            </a:pPr>
            <a:endParaRPr lang="cs-CZ" sz="2000" dirty="0"/>
          </a:p>
          <a:p>
            <a:pPr eaLnBrk="1" hangingPunct="1"/>
            <a:endParaRPr lang="cs-CZ" sz="2400" b="1" dirty="0">
              <a:solidFill>
                <a:srgbClr val="0066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dirty="0"/>
          </a:p>
        </p:txBody>
      </p:sp>
      <p:pic>
        <p:nvPicPr>
          <p:cNvPr id="4" name="Picture 4" descr="\\data\users\mbautz\Desktop\logoSCI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6165304"/>
            <a:ext cx="1584176" cy="491687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7102"/>
            <a:ext cx="8229600" cy="1009650"/>
          </a:xfrm>
        </p:spPr>
        <p:txBody>
          <a:bodyPr/>
          <a:lstStyle/>
          <a:p>
            <a:pPr eaLnBrk="1" hangingPunct="1"/>
            <a:r>
              <a:rPr lang="cs-CZ" sz="4400" b="0" dirty="0">
                <a:latin typeface="Calibri" pitchFamily="34" charset="0"/>
              </a:rPr>
              <a:t>NSZ v </a:t>
            </a:r>
            <a:r>
              <a:rPr lang="cs-CZ" sz="4400" b="0" dirty="0" err="1">
                <a:latin typeface="Calibri" pitchFamily="34" charset="0"/>
              </a:rPr>
              <a:t>prijímacom</a:t>
            </a:r>
            <a:r>
              <a:rPr lang="cs-CZ" sz="4400" b="0" dirty="0">
                <a:latin typeface="Calibri" pitchFamily="34" charset="0"/>
              </a:rPr>
              <a:t> konaní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800" b="1" dirty="0">
                <a:latin typeface="Calibri" pitchFamily="34" charset="0"/>
              </a:rPr>
              <a:t>NSZ povinné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800" b="1" dirty="0">
                <a:latin typeface="Calibri" pitchFamily="34" charset="0"/>
              </a:rPr>
              <a:t>Fakulta neorganizuje </a:t>
            </a:r>
            <a:r>
              <a:rPr lang="cs-CZ" sz="2800" b="1" dirty="0" err="1">
                <a:latin typeface="Calibri" pitchFamily="34" charset="0"/>
              </a:rPr>
              <a:t>vlastné</a:t>
            </a:r>
            <a:r>
              <a:rPr lang="cs-CZ" sz="2800" b="1" dirty="0">
                <a:latin typeface="Calibri" pitchFamily="34" charset="0"/>
              </a:rPr>
              <a:t> </a:t>
            </a:r>
            <a:r>
              <a:rPr lang="cs-CZ" sz="2800" b="1" dirty="0" err="1">
                <a:latin typeface="Calibri" pitchFamily="34" charset="0"/>
              </a:rPr>
              <a:t>prijímacie</a:t>
            </a:r>
            <a:r>
              <a:rPr lang="cs-CZ" sz="2800" b="1" dirty="0">
                <a:latin typeface="Calibri" pitchFamily="34" charset="0"/>
              </a:rPr>
              <a:t> </a:t>
            </a:r>
            <a:r>
              <a:rPr lang="cs-CZ" sz="2800" b="1" dirty="0" err="1">
                <a:latin typeface="Calibri" pitchFamily="34" charset="0"/>
              </a:rPr>
              <a:t>skúšky</a:t>
            </a:r>
            <a:r>
              <a:rPr lang="cs-CZ" sz="2800" b="1" dirty="0">
                <a:latin typeface="Calibri" pitchFamily="34" charset="0"/>
              </a:rPr>
              <a:t> (PS) a </a:t>
            </a:r>
            <a:r>
              <a:rPr lang="cs-CZ" sz="2800" b="1" dirty="0" err="1">
                <a:latin typeface="Calibri" pitchFamily="34" charset="0"/>
              </a:rPr>
              <a:t>prijíma</a:t>
            </a:r>
            <a:r>
              <a:rPr lang="cs-CZ" sz="2800" b="1" dirty="0">
                <a:latin typeface="Calibri" pitchFamily="34" charset="0"/>
              </a:rPr>
              <a:t> len na základe výsledku NPS</a:t>
            </a:r>
            <a:endParaRPr lang="cs-CZ" sz="2800" dirty="0">
              <a:latin typeface="Calibri" pitchFamily="34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800" b="1" dirty="0">
                <a:latin typeface="Calibri" pitchFamily="34" charset="0"/>
              </a:rPr>
              <a:t>Fakulta </a:t>
            </a:r>
            <a:r>
              <a:rPr lang="cs-CZ" sz="2800" b="1" dirty="0" err="1">
                <a:latin typeface="Calibri" pitchFamily="34" charset="0"/>
              </a:rPr>
              <a:t>využíva</a:t>
            </a:r>
            <a:r>
              <a:rPr lang="cs-CZ" sz="2800" b="1" dirty="0">
                <a:latin typeface="Calibri" pitchFamily="34" charset="0"/>
              </a:rPr>
              <a:t> </a:t>
            </a:r>
            <a:r>
              <a:rPr lang="cs-CZ" sz="2800" b="1" dirty="0" err="1">
                <a:latin typeface="Calibri" pitchFamily="34" charset="0"/>
              </a:rPr>
              <a:t>výsledok</a:t>
            </a:r>
            <a:r>
              <a:rPr lang="cs-CZ" sz="2800" b="1" dirty="0">
                <a:latin typeface="Calibri" pitchFamily="34" charset="0"/>
              </a:rPr>
              <a:t> NPS a zároveň organizuje </a:t>
            </a:r>
            <a:r>
              <a:rPr lang="cs-CZ" sz="2800" b="1" dirty="0" err="1">
                <a:latin typeface="Calibri" pitchFamily="34" charset="0"/>
              </a:rPr>
              <a:t>vlastné</a:t>
            </a:r>
            <a:r>
              <a:rPr lang="cs-CZ" sz="2800" b="1" dirty="0">
                <a:latin typeface="Calibri" pitchFamily="34" charset="0"/>
              </a:rPr>
              <a:t> PS (</a:t>
            </a:r>
            <a:r>
              <a:rPr lang="cs-CZ" sz="2800" b="1" dirty="0" err="1">
                <a:latin typeface="Calibri" pitchFamily="34" charset="0"/>
              </a:rPr>
              <a:t>ústne</a:t>
            </a:r>
            <a:r>
              <a:rPr lang="cs-CZ" sz="2800" b="1" dirty="0">
                <a:latin typeface="Calibri" pitchFamily="34" charset="0"/>
              </a:rPr>
              <a:t>, talentové, odborové)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800" dirty="0">
                <a:latin typeface="Calibri" pitchFamily="34" charset="0"/>
              </a:rPr>
              <a:t>NSZ nepovinné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Fakulta organizuje </a:t>
            </a:r>
            <a:r>
              <a:rPr lang="cs-CZ" sz="2800" dirty="0" err="1">
                <a:latin typeface="Calibri" pitchFamily="34" charset="0"/>
              </a:rPr>
              <a:t>vlastné</a:t>
            </a:r>
            <a:r>
              <a:rPr lang="cs-CZ" sz="2800" dirty="0">
                <a:latin typeface="Calibri" pitchFamily="34" charset="0"/>
              </a:rPr>
              <a:t> PS, ale </a:t>
            </a:r>
            <a:r>
              <a:rPr lang="cs-CZ" sz="2800" dirty="0" err="1">
                <a:latin typeface="Calibri" pitchFamily="34" charset="0"/>
              </a:rPr>
              <a:t>pre</a:t>
            </a:r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dirty="0" err="1">
                <a:latin typeface="Calibri" pitchFamily="34" charset="0"/>
              </a:rPr>
              <a:t>prijatie</a:t>
            </a:r>
            <a:r>
              <a:rPr lang="cs-CZ" sz="2800" dirty="0">
                <a:latin typeface="Calibri" pitchFamily="34" charset="0"/>
              </a:rPr>
              <a:t> vám </a:t>
            </a:r>
            <a:r>
              <a:rPr lang="cs-CZ" sz="2800" dirty="0" err="1">
                <a:latin typeface="Calibri" pitchFamily="34" charset="0"/>
              </a:rPr>
              <a:t>môže</a:t>
            </a:r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dirty="0" err="1">
                <a:latin typeface="Calibri" pitchFamily="34" charset="0"/>
              </a:rPr>
              <a:t>stačiť</a:t>
            </a:r>
            <a:r>
              <a:rPr lang="cs-CZ" sz="2800" dirty="0">
                <a:latin typeface="Calibri" pitchFamily="34" charset="0"/>
              </a:rPr>
              <a:t> dobrý </a:t>
            </a:r>
            <a:r>
              <a:rPr lang="cs-CZ" sz="2800" dirty="0" err="1">
                <a:latin typeface="Calibri" pitchFamily="34" charset="0"/>
              </a:rPr>
              <a:t>výsledok</a:t>
            </a:r>
            <a:r>
              <a:rPr lang="cs-CZ" sz="2800" dirty="0">
                <a:latin typeface="Calibri" pitchFamily="34" charset="0"/>
              </a:rPr>
              <a:t> v NPS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Fakulta organizuje </a:t>
            </a:r>
            <a:r>
              <a:rPr lang="cs-CZ" sz="2800" dirty="0" err="1">
                <a:latin typeface="Calibri" pitchFamily="34" charset="0"/>
              </a:rPr>
              <a:t>vlastné</a:t>
            </a:r>
            <a:r>
              <a:rPr lang="cs-CZ" sz="2800" dirty="0">
                <a:latin typeface="Calibri" pitchFamily="34" charset="0"/>
              </a:rPr>
              <a:t> PS, ale za NSZ </a:t>
            </a:r>
            <a:r>
              <a:rPr lang="cs-CZ" sz="2800" dirty="0" err="1">
                <a:latin typeface="Calibri" pitchFamily="34" charset="0"/>
              </a:rPr>
              <a:t>môžete</a:t>
            </a:r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dirty="0" err="1">
                <a:latin typeface="Calibri" pitchFamily="34" charset="0"/>
              </a:rPr>
              <a:t>získať</a:t>
            </a:r>
            <a:r>
              <a:rPr lang="cs-CZ" sz="2800" dirty="0">
                <a:latin typeface="Calibri" pitchFamily="34" charset="0"/>
              </a:rPr>
              <a:t> body </a:t>
            </a:r>
            <a:r>
              <a:rPr lang="cs-CZ" sz="2800" dirty="0" err="1">
                <a:latin typeface="Calibri" pitchFamily="34" charset="0"/>
              </a:rPr>
              <a:t>navyše</a:t>
            </a:r>
            <a:endParaRPr lang="cs-CZ" sz="2800" dirty="0">
              <a:latin typeface="Calibri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cs-CZ" dirty="0"/>
          </a:p>
        </p:txBody>
      </p:sp>
      <p:pic>
        <p:nvPicPr>
          <p:cNvPr id="5" name="Picture 4" descr="\\data\users\mbautz\Desktop\logoSCI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6187652"/>
            <a:ext cx="1584176" cy="491687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/>
              <a:t>AKO TO FUNGUJE</a:t>
            </a: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538315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7102"/>
            <a:ext cx="8229600" cy="1009650"/>
          </a:xfrm>
        </p:spPr>
        <p:txBody>
          <a:bodyPr/>
          <a:lstStyle/>
          <a:p>
            <a:pPr eaLnBrk="1" hangingPunct="1"/>
            <a:r>
              <a:rPr lang="cs-CZ" sz="4400" b="0" dirty="0" err="1">
                <a:latin typeface="Calibri" pitchFamily="34" charset="0"/>
              </a:rPr>
              <a:t>Prihlásenie</a:t>
            </a:r>
            <a:r>
              <a:rPr lang="cs-CZ" sz="4400" b="0" dirty="0">
                <a:latin typeface="Calibri" pitchFamily="34" charset="0"/>
              </a:rPr>
              <a:t> na NPS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80400" cy="53736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Nezávisle na </a:t>
            </a:r>
            <a:r>
              <a:rPr lang="cs-CZ" sz="2800" dirty="0" err="1">
                <a:latin typeface="Calibri" pitchFamily="34" charset="0"/>
              </a:rPr>
              <a:t>prihláške</a:t>
            </a:r>
            <a:r>
              <a:rPr lang="cs-CZ" sz="2800" dirty="0">
                <a:latin typeface="Calibri" pitchFamily="34" charset="0"/>
              </a:rPr>
              <a:t> na fakultu!</a:t>
            </a:r>
          </a:p>
          <a:p>
            <a:pPr eaLnBrk="1" hangingPunct="1">
              <a:lnSpc>
                <a:spcPct val="90000"/>
              </a:lnSpc>
            </a:pPr>
            <a:endParaRPr lang="cs-CZ" sz="2800" dirty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Elektronicky na </a:t>
            </a:r>
            <a:r>
              <a:rPr lang="cs-CZ" sz="2800" b="1" dirty="0">
                <a:solidFill>
                  <a:schemeClr val="accent2"/>
                </a:solidFill>
                <a:latin typeface="Calibri" pitchFamily="34" charset="0"/>
                <a:hlinkClick r:id="rId2"/>
              </a:rPr>
              <a:t>www.scio.sk/nps</a:t>
            </a:r>
            <a:endParaRPr lang="cs-CZ" sz="2800" b="1" dirty="0">
              <a:solidFill>
                <a:schemeClr val="accent2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cs-CZ" sz="2800" b="1" dirty="0">
              <a:solidFill>
                <a:schemeClr val="accent2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Termíny NPS </a:t>
            </a:r>
            <a:r>
              <a:rPr lang="cs-CZ" sz="2800" dirty="0" err="1">
                <a:latin typeface="Calibri" pitchFamily="34" charset="0"/>
              </a:rPr>
              <a:t>sú</a:t>
            </a:r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dirty="0" err="1">
                <a:latin typeface="Calibri" pitchFamily="34" charset="0"/>
              </a:rPr>
              <a:t>uverejnené</a:t>
            </a:r>
            <a:r>
              <a:rPr lang="cs-CZ" sz="2800" dirty="0">
                <a:latin typeface="Calibri" pitchFamily="34" charset="0"/>
              </a:rPr>
              <a:t> na </a:t>
            </a:r>
            <a:r>
              <a:rPr lang="cs-CZ" sz="2800" b="1" dirty="0">
                <a:solidFill>
                  <a:schemeClr val="accent2"/>
                </a:solidFill>
                <a:latin typeface="Calibri" pitchFamily="34" charset="0"/>
              </a:rPr>
              <a:t>www.</a:t>
            </a:r>
            <a:r>
              <a:rPr lang="cs-CZ" sz="2800" b="1" dirty="0" err="1">
                <a:solidFill>
                  <a:schemeClr val="accent2"/>
                </a:solidFill>
                <a:latin typeface="Calibri" pitchFamily="34" charset="0"/>
              </a:rPr>
              <a:t>scio.sk</a:t>
            </a:r>
            <a:r>
              <a:rPr lang="cs-CZ" sz="2800" b="1" dirty="0">
                <a:solidFill>
                  <a:schemeClr val="accent2"/>
                </a:solidFill>
                <a:latin typeface="Calibri" pitchFamily="34" charset="0"/>
              </a:rPr>
              <a:t>/</a:t>
            </a:r>
            <a:r>
              <a:rPr lang="cs-CZ" sz="2800" b="1" dirty="0" err="1">
                <a:solidFill>
                  <a:schemeClr val="accent2"/>
                </a:solidFill>
                <a:latin typeface="Calibri" pitchFamily="34" charset="0"/>
              </a:rPr>
              <a:t>nps</a:t>
            </a:r>
            <a:r>
              <a:rPr lang="cs-CZ" sz="2800" b="1" dirty="0">
                <a:solidFill>
                  <a:schemeClr val="accent2"/>
                </a:solidFill>
                <a:latin typeface="Calibri" pitchFamily="34" charset="0"/>
              </a:rPr>
              <a:t>. </a:t>
            </a:r>
            <a:r>
              <a:rPr lang="cs-CZ" sz="2800" dirty="0">
                <a:latin typeface="Calibri" pitchFamily="34" charset="0"/>
              </a:rPr>
              <a:t>(</a:t>
            </a:r>
            <a:r>
              <a:rPr lang="cs-CZ" sz="2800" dirty="0" err="1">
                <a:latin typeface="Calibri" pitchFamily="34" charset="0"/>
              </a:rPr>
              <a:t>uzávierka</a:t>
            </a:r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dirty="0" err="1">
                <a:latin typeface="Calibri" pitchFamily="34" charset="0"/>
              </a:rPr>
              <a:t>prihlášok</a:t>
            </a:r>
            <a:r>
              <a:rPr lang="cs-CZ" sz="2800" dirty="0">
                <a:latin typeface="Calibri" pitchFamily="34" charset="0"/>
              </a:rPr>
              <a:t> cca 14 dní </a:t>
            </a:r>
            <a:r>
              <a:rPr lang="cs-CZ" sz="2800" dirty="0" err="1">
                <a:latin typeface="Calibri" pitchFamily="34" charset="0"/>
              </a:rPr>
              <a:t>pred</a:t>
            </a:r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dirty="0" err="1">
                <a:latin typeface="Calibri" pitchFamily="34" charset="0"/>
              </a:rPr>
              <a:t>termínom</a:t>
            </a:r>
            <a:r>
              <a:rPr lang="cs-CZ" sz="2800" dirty="0">
                <a:latin typeface="Calibri" pitchFamily="34" charset="0"/>
              </a:rPr>
              <a:t>)</a:t>
            </a:r>
            <a:endParaRPr lang="cs-CZ" sz="2800" b="1" dirty="0">
              <a:solidFill>
                <a:schemeClr val="accent2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cs-CZ" sz="2800" b="1" dirty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b="1" dirty="0"/>
          </a:p>
        </p:txBody>
      </p:sp>
      <p:pic>
        <p:nvPicPr>
          <p:cNvPr id="5" name="Picture 4" descr="\\data\users\mbautz\Desktop\logoSCI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6187652"/>
            <a:ext cx="1584176" cy="491687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7102"/>
            <a:ext cx="8229600" cy="1009650"/>
          </a:xfrm>
        </p:spPr>
        <p:txBody>
          <a:bodyPr/>
          <a:lstStyle/>
          <a:p>
            <a:pPr eaLnBrk="1" hangingPunct="1"/>
            <a:r>
              <a:rPr lang="sk-SK" sz="4000" b="0" dirty="0">
                <a:latin typeface="Arial" panose="020B0604020202020204" pitchFamily="34" charset="0"/>
                <a:cs typeface="Arial" panose="020B0604020202020204" pitchFamily="34" charset="0"/>
              </a:rPr>
              <a:t>NPS 2021/22 – termíny a predmety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652120" y="1609700"/>
            <a:ext cx="2772295" cy="499715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sk-SK" sz="2000" dirty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k-SK" sz="2000" dirty="0"/>
              <a:t>Skúšky oddelené lomkou prebiehajú súčasne </a:t>
            </a:r>
          </a:p>
          <a:p>
            <a:pPr eaLnBrk="1" hangingPunct="1">
              <a:lnSpc>
                <a:spcPct val="90000"/>
              </a:lnSpc>
            </a:pPr>
            <a:endParaRPr lang="sk-SK" sz="2000" dirty="0"/>
          </a:p>
          <a:p>
            <a:pPr eaLnBrk="1" hangingPunct="1">
              <a:lnSpc>
                <a:spcPct val="90000"/>
              </a:lnSpc>
            </a:pPr>
            <a:r>
              <a:rPr lang="sk-SK" sz="2000" dirty="0">
                <a:solidFill>
                  <a:srgbClr val="FF0000"/>
                </a:solidFill>
              </a:rPr>
              <a:t>Pre aktuálne informácie o termínoch a predmetoch sledujte www.scio.sk/nps!</a:t>
            </a:r>
          </a:p>
        </p:txBody>
      </p:sp>
      <p:graphicFrame>
        <p:nvGraphicFramePr>
          <p:cNvPr id="160938" name="Group 170"/>
          <p:cNvGraphicFramePr>
            <a:graphicFrameLocks noGrp="1"/>
          </p:cNvGraphicFramePr>
          <p:nvPr>
            <p:ph sz="half" idx="1"/>
          </p:nvPr>
        </p:nvGraphicFramePr>
        <p:xfrm>
          <a:off x="755576" y="1484784"/>
          <a:ext cx="4104456" cy="5214638"/>
        </p:xfrm>
        <a:graphic>
          <a:graphicData uri="http://schemas.openxmlformats.org/drawingml/2006/table">
            <a:tbl>
              <a:tblPr/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933212546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898672067"/>
                    </a:ext>
                  </a:extLst>
                </a:gridCol>
              </a:tblGrid>
              <a:tr h="27687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Termín</a:t>
                      </a:r>
                      <a:endParaRPr kumimoji="0" lang="sk-SK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uzávierka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predmety</a:t>
                      </a:r>
                      <a:endParaRPr kumimoji="0" lang="sk-SK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757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december</a:t>
                      </a:r>
                      <a:endParaRPr kumimoji="0" lang="sk-SK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november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76BD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OSP / VŠP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757">
                <a:tc vMerge="1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76BD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ZSV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647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február</a:t>
                      </a:r>
                      <a:endParaRPr kumimoji="0" lang="sk-SK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január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OSP / VŠP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ZSV / MAT </a:t>
                      </a:r>
                      <a:endParaRPr kumimoji="0" lang="sk-SK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757"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marec</a:t>
                      </a:r>
                      <a:endParaRPr kumimoji="0" lang="sk-SK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február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76BD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OSP / VŠP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1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76BD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ZSV / MAT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1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76BD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AJ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7757">
                <a:tc rowSpan="4">
                  <a:txBody>
                    <a:bodyPr/>
                    <a:lstStyle/>
                    <a:p>
                      <a:pPr marL="360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apríl</a:t>
                      </a:r>
                      <a:endParaRPr kumimoji="0" lang="sk-SK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360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marec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OSP / VŠP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ZSV / MAT / ŠJ</a:t>
                      </a:r>
                      <a:endParaRPr kumimoji="0" lang="sk-SK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7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</a:rPr>
                        <a:t>PV / AJ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7757">
                <a:tc v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</a:rPr>
                        <a:t>NJ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7757">
                <a:tc rowSpan="4">
                  <a:txBody>
                    <a:bodyPr/>
                    <a:lstStyle/>
                    <a:p>
                      <a:pPr marL="360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koniec apríla</a:t>
                      </a:r>
                      <a:endParaRPr kumimoji="0" lang="sk-SK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360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apríl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76BD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OSP / VŠP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7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76BD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ZSV / MAT / ŠJ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7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76BD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PV / AJ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7757">
                <a:tc vMerge="1">
                  <a:txBody>
                    <a:bodyPr/>
                    <a:lstStyle/>
                    <a:p>
                      <a:pPr marL="360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76BD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NJ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7757">
                <a:tc rowSpan="3">
                  <a:txBody>
                    <a:bodyPr/>
                    <a:lstStyle/>
                    <a:p>
                      <a:pPr marL="360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máj</a:t>
                      </a:r>
                      <a:endParaRPr kumimoji="0" lang="sk-SK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60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máj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OSP / VŠP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7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ZSV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7757">
                <a:tc v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PV / AJ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59853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400" dirty="0">
                <a:latin typeface="Arial" panose="020B0604020202020204" pitchFamily="34" charset="0"/>
                <a:cs typeface="Arial" panose="020B0604020202020204" pitchFamily="34" charset="0"/>
              </a:rPr>
              <a:t>Kde sa budú NPS konať</a:t>
            </a:r>
          </a:p>
        </p:txBody>
      </p:sp>
      <p:cxnSp>
        <p:nvCxnSpPr>
          <p:cNvPr id="8" name="Přímá spojovací čára 7"/>
          <p:cNvCxnSpPr/>
          <p:nvPr/>
        </p:nvCxnSpPr>
        <p:spPr bwMode="auto">
          <a:xfrm>
            <a:off x="1475656" y="4509120"/>
            <a:ext cx="720080" cy="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Přímá spojovací čára 9"/>
          <p:cNvCxnSpPr/>
          <p:nvPr/>
        </p:nvCxnSpPr>
        <p:spPr bwMode="auto">
          <a:xfrm>
            <a:off x="1475656" y="4509120"/>
            <a:ext cx="720080" cy="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Násobení 10"/>
          <p:cNvSpPr/>
          <p:nvPr/>
        </p:nvSpPr>
        <p:spPr bwMode="auto">
          <a:xfrm>
            <a:off x="1763688" y="4509120"/>
            <a:ext cx="914400" cy="914400"/>
          </a:xfrm>
          <a:prstGeom prst="mathMultiply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</a:pPr>
            <a:endParaRPr kumimoji="0" lang="cs-CZ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2" name="Násobení 11"/>
          <p:cNvSpPr/>
          <p:nvPr/>
        </p:nvSpPr>
        <p:spPr bwMode="auto">
          <a:xfrm>
            <a:off x="1331640" y="4077072"/>
            <a:ext cx="914400" cy="914400"/>
          </a:xfrm>
          <a:prstGeom prst="mathMultiply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</a:pPr>
            <a:endParaRPr kumimoji="0" lang="cs-CZ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 Narrow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918" y="1913356"/>
            <a:ext cx="9059082" cy="4248472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559262" y="1412776"/>
            <a:ext cx="4572000" cy="17912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sk-SK" sz="2400" kern="0" dirty="0">
                <a:latin typeface="Arial" panose="020B0604020202020204" pitchFamily="34" charset="0"/>
                <a:cs typeface="Arial" panose="020B0604020202020204" pitchFamily="34" charset="0"/>
              </a:rPr>
              <a:t>skúšku možno zložiť na Slovensku, aj keď sa hlásite na fakultu v ČR</a:t>
            </a:r>
            <a:endParaRPr lang="sk-SK" sz="2400" u="sng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04666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7102"/>
            <a:ext cx="8229600" cy="1009650"/>
          </a:xfrm>
        </p:spPr>
        <p:txBody>
          <a:bodyPr/>
          <a:lstStyle/>
          <a:p>
            <a:pPr eaLnBrk="1" hangingPunct="1"/>
            <a:r>
              <a:rPr lang="cs-CZ" sz="4400" b="0" dirty="0">
                <a:latin typeface="Arial" panose="020B0604020202020204" pitchFamily="34" charset="0"/>
                <a:cs typeface="Arial" panose="020B0604020202020204" pitchFamily="34" charset="0"/>
              </a:rPr>
              <a:t>Online NPS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80400" cy="5373687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sz="2400" dirty="0"/>
              <a:t>Všetky termíny NPS = možnosť prezenčnej aj online varianty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sz="2400" dirty="0"/>
              <a:t>Obe sú rovnocenné, rovnako náročný test prebiehajúce v rovnakom čase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sz="2400" dirty="0"/>
              <a:t>Nutnosť minimálne technické výbavy – PC/Mac, webkamera, mikrofón, uzavretá miestnosť, prehliadač Google Chrome</a:t>
            </a:r>
          </a:p>
          <a:p>
            <a:pPr eaLnBrk="1" hangingPunct="1">
              <a:lnSpc>
                <a:spcPct val="90000"/>
              </a:lnSpc>
            </a:pPr>
            <a:endParaRPr lang="sk-SK" sz="2400" b="1" dirty="0"/>
          </a:p>
          <a:p>
            <a:pPr eaLnBrk="1" hangingPunct="1">
              <a:buFontTx/>
              <a:buNone/>
            </a:pPr>
            <a:r>
              <a:rPr lang="sk-SK" sz="2400" b="1" dirty="0"/>
              <a:t>Priority online NPS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sk-SK" sz="2400" dirty="0"/>
              <a:t>Transparentnosť, bezpečnosť skúšky, férovosť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sk-SK" sz="2400" dirty="0"/>
              <a:t>Porovnateľnosť online a tlačené skúšky</a:t>
            </a:r>
            <a:endParaRPr lang="sk-SK" sz="2400" b="1" dirty="0"/>
          </a:p>
          <a:p>
            <a:pPr marL="457200" lvl="1" indent="0" eaLnBrk="1" hangingPunct="1">
              <a:buNone/>
            </a:pPr>
            <a:endParaRPr lang="sk-SK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99342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7102"/>
            <a:ext cx="8229600" cy="1009650"/>
          </a:xfrm>
        </p:spPr>
        <p:txBody>
          <a:bodyPr/>
          <a:lstStyle/>
          <a:p>
            <a:pPr eaLnBrk="1" hangingPunct="1"/>
            <a:r>
              <a:rPr lang="cs-CZ" sz="4400" b="0" dirty="0" err="1">
                <a:latin typeface="Arial" panose="020B0604020202020204" pitchFamily="34" charset="0"/>
                <a:cs typeface="Arial" panose="020B0604020202020204" pitchFamily="34" charset="0"/>
              </a:rPr>
              <a:t>ScioLink</a:t>
            </a:r>
            <a:endParaRPr lang="cs-CZ" sz="4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80400" cy="5373687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sz="2400" dirty="0"/>
              <a:t>Nová testovacia aplikácia spoločnosti Scio</a:t>
            </a:r>
            <a:endParaRPr lang="cs-CZ" sz="2400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sz="2400" dirty="0"/>
              <a:t>Testovanie z domova so vzdialeným dohľadom a záznamom priebehu, funkčné aj pri krátkodobom výpadku pripojenia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sz="2400" dirty="0"/>
          </a:p>
          <a:p>
            <a:r>
              <a:rPr lang="sk-SK" sz="2400" b="1" dirty="0"/>
              <a:t>Platí striktné pravidlá: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skladať skúšku možno len v stanovenom čase, je zakázané opustiť miestnosť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v priebehu budete musieť mať aktívne webkameru a mikrofón pre záznam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v prípade porušenia pravidiel (spustenie iného programu, vstup ďalšie osoby do miestnosti, detekcia mobilu v dosahu...) je skúška vyhodnotená ako neplatná</a:t>
            </a:r>
          </a:p>
        </p:txBody>
      </p:sp>
    </p:spTree>
    <p:extLst>
      <p:ext uri="{BB962C8B-B14F-4D97-AF65-F5344CB8AC3E}">
        <p14:creationId xmlns:p14="http://schemas.microsoft.com/office/powerpoint/2010/main" val="118809611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Tx/>
          <a:buFontTx/>
          <a:buChar char="•"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Tx/>
          <a:buFontTx/>
          <a:buChar char="•"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10183C"/>
        </a:dk1>
        <a:lt1>
          <a:srgbClr val="FFFFFF"/>
        </a:lt1>
        <a:dk2>
          <a:srgbClr val="10183C"/>
        </a:dk2>
        <a:lt2>
          <a:srgbClr val="808080"/>
        </a:lt2>
        <a:accent1>
          <a:srgbClr val="97C00E"/>
        </a:accent1>
        <a:accent2>
          <a:srgbClr val="97C00E"/>
        </a:accent2>
        <a:accent3>
          <a:srgbClr val="FFFFFF"/>
        </a:accent3>
        <a:accent4>
          <a:srgbClr val="0C1332"/>
        </a:accent4>
        <a:accent5>
          <a:srgbClr val="C9DCAA"/>
        </a:accent5>
        <a:accent6>
          <a:srgbClr val="88AE0C"/>
        </a:accent6>
        <a:hlink>
          <a:srgbClr val="97C00E"/>
        </a:hlink>
        <a:folHlink>
          <a:srgbClr val="97C00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10183C"/>
        </a:dk1>
        <a:lt1>
          <a:srgbClr val="FFFFFF"/>
        </a:lt1>
        <a:dk2>
          <a:srgbClr val="10183C"/>
        </a:dk2>
        <a:lt2>
          <a:srgbClr val="808080"/>
        </a:lt2>
        <a:accent1>
          <a:srgbClr val="97C00E"/>
        </a:accent1>
        <a:accent2>
          <a:srgbClr val="97C00E"/>
        </a:accent2>
        <a:accent3>
          <a:srgbClr val="FFFFFF"/>
        </a:accent3>
        <a:accent4>
          <a:srgbClr val="0C1332"/>
        </a:accent4>
        <a:accent5>
          <a:srgbClr val="C9DCAA"/>
        </a:accent5>
        <a:accent6>
          <a:srgbClr val="88AE0C"/>
        </a:accent6>
        <a:hlink>
          <a:srgbClr val="10183C"/>
        </a:hlink>
        <a:folHlink>
          <a:srgbClr val="97C00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00123D"/>
        </a:dk1>
        <a:lt1>
          <a:srgbClr val="FFFFFF"/>
        </a:lt1>
        <a:dk2>
          <a:srgbClr val="00123D"/>
        </a:dk2>
        <a:lt2>
          <a:srgbClr val="808080"/>
        </a:lt2>
        <a:accent1>
          <a:srgbClr val="97BE0D"/>
        </a:accent1>
        <a:accent2>
          <a:srgbClr val="97BE0D"/>
        </a:accent2>
        <a:accent3>
          <a:srgbClr val="FFFFFF"/>
        </a:accent3>
        <a:accent4>
          <a:srgbClr val="000E33"/>
        </a:accent4>
        <a:accent5>
          <a:srgbClr val="C9DBAA"/>
        </a:accent5>
        <a:accent6>
          <a:srgbClr val="88AC0B"/>
        </a:accent6>
        <a:hlink>
          <a:srgbClr val="00123D"/>
        </a:hlink>
        <a:folHlink>
          <a:srgbClr val="97BE0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5770</TotalTime>
  <Words>1889</Words>
  <Application>Microsoft Office PowerPoint</Application>
  <PresentationFormat>Prezentácia na obrazovke (4:3)</PresentationFormat>
  <Paragraphs>245</Paragraphs>
  <Slides>25</Slides>
  <Notes>4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25</vt:i4>
      </vt:variant>
    </vt:vector>
  </HeadingPairs>
  <TitlesOfParts>
    <vt:vector size="30" baseType="lpstr">
      <vt:lpstr>Arial</vt:lpstr>
      <vt:lpstr>Arial Narrow</vt:lpstr>
      <vt:lpstr>Calibri</vt:lpstr>
      <vt:lpstr>Wingdings</vt:lpstr>
      <vt:lpstr>Výchozí návrh</vt:lpstr>
      <vt:lpstr>Zdroje informácií o fakultách</vt:lpstr>
      <vt:lpstr>Národné porovnávacie skúšky (NPS)</vt:lpstr>
      <vt:lpstr>NSZ v prijímacom konaní</vt:lpstr>
      <vt:lpstr>AKO TO FUNGUJE</vt:lpstr>
      <vt:lpstr>Prihlásenie na NPS</vt:lpstr>
      <vt:lpstr>NPS 2021/22 – termíny a predmety</vt:lpstr>
      <vt:lpstr>Kde sa budú NPS konať</vt:lpstr>
      <vt:lpstr>Online NPS</vt:lpstr>
      <vt:lpstr>ScioLink</vt:lpstr>
      <vt:lpstr>Výsledok NPS</vt:lpstr>
      <vt:lpstr>Prihlásenie na NPS</vt:lpstr>
      <vt:lpstr>Všeobecné študijné predpoklady</vt:lpstr>
      <vt:lpstr>Ostatné skúšky</vt:lpstr>
      <vt:lpstr>Príprava na NPS</vt:lpstr>
      <vt:lpstr>Vyhodnotenie testov</vt:lpstr>
      <vt:lpstr>Ukážka úloh testu VŠP</vt:lpstr>
      <vt:lpstr>Verbálna časť</vt:lpstr>
      <vt:lpstr>Verbálna časť</vt:lpstr>
      <vt:lpstr>Verbálna časť</vt:lpstr>
      <vt:lpstr>Verbálna časť- riešenie</vt:lpstr>
      <vt:lpstr>Analytická časť</vt:lpstr>
      <vt:lpstr>Analytická časť - riešenie</vt:lpstr>
      <vt:lpstr>Analytická časť</vt:lpstr>
      <vt:lpstr>Analytická časť - riešenie</vt:lpstr>
      <vt:lpstr>Ďalšie informácie o NPS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Národní srovnávací zkoušky</dc:title>
  <dc:creator>Jan Barcal</dc:creator>
  <cp:lastModifiedBy>Fararikova Martina, EMP_D1n</cp:lastModifiedBy>
  <cp:revision>425</cp:revision>
  <cp:lastPrinted>2020-09-07T10:23:04Z</cp:lastPrinted>
  <dcterms:created xsi:type="dcterms:W3CDTF">2008-10-06T17:56:24Z</dcterms:created>
  <dcterms:modified xsi:type="dcterms:W3CDTF">2021-11-21T17:47:20Z</dcterms:modified>
</cp:coreProperties>
</file>